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4"/>
  </p:notesMasterIdLst>
  <p:sldIdLst>
    <p:sldId id="257" r:id="rId2"/>
    <p:sldId id="1973" r:id="rId3"/>
    <p:sldId id="260" r:id="rId4"/>
    <p:sldId id="261" r:id="rId5"/>
    <p:sldId id="262" r:id="rId6"/>
    <p:sldId id="263" r:id="rId7"/>
    <p:sldId id="264" r:id="rId8"/>
    <p:sldId id="265" r:id="rId9"/>
    <p:sldId id="266" r:id="rId10"/>
    <p:sldId id="267" r:id="rId11"/>
    <p:sldId id="268" r:id="rId12"/>
    <p:sldId id="312" r:id="rId13"/>
    <p:sldId id="314" r:id="rId14"/>
    <p:sldId id="315" r:id="rId15"/>
    <p:sldId id="269" r:id="rId16"/>
    <p:sldId id="270" r:id="rId17"/>
    <p:sldId id="271" r:id="rId18"/>
    <p:sldId id="272" r:id="rId19"/>
    <p:sldId id="273" r:id="rId20"/>
    <p:sldId id="274" r:id="rId21"/>
    <p:sldId id="278" r:id="rId22"/>
    <p:sldId id="1974" r:id="rId23"/>
    <p:sldId id="1975" r:id="rId24"/>
    <p:sldId id="275" r:id="rId25"/>
    <p:sldId id="276" r:id="rId26"/>
    <p:sldId id="277" r:id="rId27"/>
    <p:sldId id="279" r:id="rId28"/>
    <p:sldId id="1954" r:id="rId29"/>
    <p:sldId id="822" r:id="rId30"/>
    <p:sldId id="849" r:id="rId31"/>
    <p:sldId id="280" r:id="rId32"/>
    <p:sldId id="281" r:id="rId33"/>
    <p:sldId id="282" r:id="rId34"/>
    <p:sldId id="1968" r:id="rId35"/>
    <p:sldId id="1977" r:id="rId36"/>
    <p:sldId id="1978" r:id="rId37"/>
    <p:sldId id="1969"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6" r:id="rId68"/>
    <p:sldId id="317" r:id="rId69"/>
    <p:sldId id="1970" r:id="rId70"/>
    <p:sldId id="1976" r:id="rId71"/>
    <p:sldId id="1972" r:id="rId72"/>
    <p:sldId id="319" r:id="rId73"/>
    <p:sldId id="1781" r:id="rId74"/>
    <p:sldId id="320" r:id="rId75"/>
    <p:sldId id="321" r:id="rId76"/>
    <p:sldId id="322" r:id="rId77"/>
    <p:sldId id="324" r:id="rId78"/>
    <p:sldId id="325" r:id="rId79"/>
    <p:sldId id="327" r:id="rId80"/>
    <p:sldId id="328" r:id="rId81"/>
    <p:sldId id="330" r:id="rId82"/>
    <p:sldId id="331" r:id="rId8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sorterViewPr>
    <p:cViewPr>
      <p:scale>
        <a:sx n="100" d="100"/>
        <a:sy n="100" d="100"/>
      </p:scale>
      <p:origin x="0" y="-139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medizin.uni-leipzig.de\data\users\Heinz\Fachinfos_Papers_Vortraege\DEGS_BGS_epidemiol\pr&#228;valenze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Tabelle2!$B$30</c:f>
              <c:strCache>
                <c:ptCount val="1"/>
                <c:pt idx="0">
                  <c:v>Frauen</c:v>
                </c:pt>
              </c:strCache>
            </c:strRef>
          </c:tx>
          <c:spPr>
            <a:solidFill>
              <a:schemeClr val="accent5">
                <a:lumMod val="75000"/>
              </a:schemeClr>
            </a:solidFill>
            <a:ln>
              <a:solidFill>
                <a:schemeClr val="tx1"/>
              </a:solidFill>
            </a:ln>
          </c:spPr>
          <c:invertIfNegative val="0"/>
          <c:dLbls>
            <c:spPr>
              <a:noFill/>
              <a:ln>
                <a:noFill/>
              </a:ln>
              <a:effectLst/>
            </c:spPr>
            <c:txPr>
              <a:bodyPr/>
              <a:lstStyle/>
              <a:p>
                <a:pPr>
                  <a:defRPr sz="14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Tabelle2!$A$31:$A$33</c:f>
              <c:strCache>
                <c:ptCount val="3"/>
                <c:pt idx="0">
                  <c:v>Major-Depression</c:v>
                </c:pt>
                <c:pt idx="1">
                  <c:v>Dysthyme Störung</c:v>
                </c:pt>
                <c:pt idx="2">
                  <c:v>Bipolare Störung</c:v>
                </c:pt>
              </c:strCache>
            </c:strRef>
          </c:cat>
          <c:val>
            <c:numRef>
              <c:f>Tabelle2!$B$31:$B$33</c:f>
              <c:numCache>
                <c:formatCode>General</c:formatCode>
                <c:ptCount val="3"/>
                <c:pt idx="0">
                  <c:v>9.5</c:v>
                </c:pt>
                <c:pt idx="1">
                  <c:v>2.1</c:v>
                </c:pt>
                <c:pt idx="2">
                  <c:v>1.7</c:v>
                </c:pt>
              </c:numCache>
            </c:numRef>
          </c:val>
          <c:extLst>
            <c:ext xmlns:c16="http://schemas.microsoft.com/office/drawing/2014/chart" uri="{C3380CC4-5D6E-409C-BE32-E72D297353CC}">
              <c16:uniqueId val="{00000000-CF82-4A65-8847-7051A413E56C}"/>
            </c:ext>
          </c:extLst>
        </c:ser>
        <c:ser>
          <c:idx val="1"/>
          <c:order val="1"/>
          <c:tx>
            <c:strRef>
              <c:f>Tabelle2!$C$30</c:f>
              <c:strCache>
                <c:ptCount val="1"/>
                <c:pt idx="0">
                  <c:v>Männer</c:v>
                </c:pt>
              </c:strCache>
            </c:strRef>
          </c:tx>
          <c:spPr>
            <a:solidFill>
              <a:srgbClr val="C20016"/>
            </a:solidFill>
            <a:ln>
              <a:solidFill>
                <a:schemeClr val="tx1"/>
              </a:solidFill>
            </a:ln>
          </c:spPr>
          <c:invertIfNegative val="0"/>
          <c:dLbls>
            <c:spPr>
              <a:noFill/>
              <a:ln>
                <a:noFill/>
              </a:ln>
              <a:effectLst/>
            </c:spPr>
            <c:txPr>
              <a:bodyPr/>
              <a:lstStyle/>
              <a:p>
                <a:pPr>
                  <a:defRPr sz="14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Tabelle2!$A$31:$A$33</c:f>
              <c:strCache>
                <c:ptCount val="3"/>
                <c:pt idx="0">
                  <c:v>Major-Depression</c:v>
                </c:pt>
                <c:pt idx="1">
                  <c:v>Dysthyme Störung</c:v>
                </c:pt>
                <c:pt idx="2">
                  <c:v>Bipolare Störung</c:v>
                </c:pt>
              </c:strCache>
            </c:strRef>
          </c:cat>
          <c:val>
            <c:numRef>
              <c:f>Tabelle2!$C$31:$C$33</c:f>
              <c:numCache>
                <c:formatCode>General</c:formatCode>
                <c:ptCount val="3"/>
                <c:pt idx="0">
                  <c:v>4</c:v>
                </c:pt>
                <c:pt idx="1">
                  <c:v>1.2</c:v>
                </c:pt>
                <c:pt idx="2">
                  <c:v>1.3</c:v>
                </c:pt>
              </c:numCache>
            </c:numRef>
          </c:val>
          <c:extLst>
            <c:ext xmlns:c16="http://schemas.microsoft.com/office/drawing/2014/chart" uri="{C3380CC4-5D6E-409C-BE32-E72D297353CC}">
              <c16:uniqueId val="{00000001-CF82-4A65-8847-7051A413E56C}"/>
            </c:ext>
          </c:extLst>
        </c:ser>
        <c:dLbls>
          <c:showLegendKey val="0"/>
          <c:showVal val="0"/>
          <c:showCatName val="0"/>
          <c:showSerName val="0"/>
          <c:showPercent val="0"/>
          <c:showBubbleSize val="0"/>
        </c:dLbls>
        <c:gapWidth val="150"/>
        <c:axId val="139726160"/>
        <c:axId val="140792168"/>
      </c:barChart>
      <c:catAx>
        <c:axId val="139726160"/>
        <c:scaling>
          <c:orientation val="minMax"/>
        </c:scaling>
        <c:delete val="0"/>
        <c:axPos val="b"/>
        <c:numFmt formatCode="General" sourceLinked="0"/>
        <c:majorTickMark val="out"/>
        <c:minorTickMark val="none"/>
        <c:tickLblPos val="nextTo"/>
        <c:txPr>
          <a:bodyPr/>
          <a:lstStyle/>
          <a:p>
            <a:pPr>
              <a:defRPr sz="1200" b="1" baseline="0">
                <a:latin typeface="Arial" panose="020B0604020202020204" pitchFamily="34" charset="0"/>
                <a:cs typeface="Arial" panose="020B0604020202020204" pitchFamily="34" charset="0"/>
              </a:defRPr>
            </a:pPr>
            <a:endParaRPr lang="de-DE"/>
          </a:p>
        </c:txPr>
        <c:crossAx val="140792168"/>
        <c:crosses val="autoZero"/>
        <c:auto val="1"/>
        <c:lblAlgn val="ctr"/>
        <c:lblOffset val="100"/>
        <c:noMultiLvlLbl val="0"/>
      </c:catAx>
      <c:valAx>
        <c:axId val="140792168"/>
        <c:scaling>
          <c:orientation val="minMax"/>
        </c:scaling>
        <c:delete val="0"/>
        <c:axPos val="l"/>
        <c:majorGridlines/>
        <c:title>
          <c:tx>
            <c:rich>
              <a:bodyPr rot="-5400000" vert="horz"/>
              <a:lstStyle/>
              <a:p>
                <a:pPr>
                  <a:defRPr sz="1200" b="1">
                    <a:latin typeface="Arial" panose="020B0604020202020204" pitchFamily="34" charset="0"/>
                    <a:cs typeface="Arial" panose="020B0604020202020204" pitchFamily="34" charset="0"/>
                  </a:defRPr>
                </a:pPr>
                <a:r>
                  <a:rPr lang="de-DE" sz="1200" b="1" i="0" u="none" strike="noStrike" baseline="0" dirty="0">
                    <a:effectLst/>
                    <a:latin typeface="Arial" panose="020B0604020202020204" pitchFamily="34" charset="0"/>
                    <a:cs typeface="Arial" panose="020B0604020202020204" pitchFamily="34" charset="0"/>
                  </a:rPr>
                  <a:t>12-Monatsprävalenz Affektiver Störungen (DSM-IV) in Prozent</a:t>
                </a:r>
                <a:endParaRPr lang="de-DE" sz="1200" b="1" dirty="0">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de-DE"/>
          </a:p>
        </c:txPr>
        <c:crossAx val="139726160"/>
        <c:crosses val="autoZero"/>
        <c:crossBetween val="between"/>
      </c:valAx>
    </c:plotArea>
    <c:legend>
      <c:legendPos val="r"/>
      <c:legendEntry>
        <c:idx val="0"/>
        <c:txPr>
          <a:bodyPr/>
          <a:lstStyle/>
          <a:p>
            <a:pPr>
              <a:defRPr sz="1400">
                <a:latin typeface="Arial" panose="020B0604020202020204" pitchFamily="34" charset="0"/>
                <a:cs typeface="Arial" panose="020B0604020202020204" pitchFamily="34" charset="0"/>
              </a:defRPr>
            </a:pPr>
            <a:endParaRPr lang="de-DE"/>
          </a:p>
        </c:txPr>
      </c:legendEntry>
      <c:legendEntry>
        <c:idx val="1"/>
        <c:txPr>
          <a:bodyPr/>
          <a:lstStyle/>
          <a:p>
            <a:pPr>
              <a:defRPr sz="1400">
                <a:latin typeface="Arial" panose="020B0604020202020204" pitchFamily="34" charset="0"/>
                <a:cs typeface="Arial" panose="020B0604020202020204" pitchFamily="34" charset="0"/>
              </a:defRPr>
            </a:pPr>
            <a:endParaRPr lang="de-DE"/>
          </a:p>
        </c:txPr>
      </c:legendEntry>
      <c:layout>
        <c:manualLayout>
          <c:xMode val="edge"/>
          <c:yMode val="edge"/>
          <c:x val="0.8144093217519921"/>
          <c:y val="0.36289975941339686"/>
          <c:w val="0.18122874992993981"/>
          <c:h val="0.29240383779573154"/>
        </c:manualLayout>
      </c:layout>
      <c:overlay val="0"/>
      <c:txPr>
        <a:bodyPr/>
        <a:lstStyle/>
        <a:p>
          <a:pPr>
            <a:defRPr sz="1400">
              <a:latin typeface="Arial" panose="020B0604020202020204" pitchFamily="34" charset="0"/>
              <a:cs typeface="Arial" panose="020B0604020202020204" pitchFamily="34" charset="0"/>
            </a:defRPr>
          </a:pPr>
          <a:endParaRPr lang="de-D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983237784767928"/>
          <c:y val="3.6605647646141562E-2"/>
          <c:w val="0.62904938960763868"/>
          <c:h val="0.88430361882332098"/>
        </c:manualLayout>
      </c:layout>
      <c:barChart>
        <c:barDir val="bar"/>
        <c:grouping val="clustered"/>
        <c:varyColors val="0"/>
        <c:ser>
          <c:idx val="0"/>
          <c:order val="0"/>
          <c:tx>
            <c:strRef>
              <c:f>Tabelle1!$B$1</c:f>
              <c:strCache>
                <c:ptCount val="1"/>
                <c:pt idx="0">
                  <c:v>Betroffene</c:v>
                </c:pt>
              </c:strCache>
            </c:strRef>
          </c:tx>
          <c:spPr>
            <a:solidFill>
              <a:srgbClr val="C20016"/>
            </a:solidFill>
            <a:ln>
              <a:solidFill>
                <a:schemeClr val="tx1"/>
              </a:solidFill>
            </a:ln>
          </c:spPr>
          <c:invertIfNegative val="0"/>
          <c:cat>
            <c:strRef>
              <c:f>Tabelle1!$A$2:$A$12</c:f>
              <c:strCache>
                <c:ptCount val="11"/>
                <c:pt idx="0">
                  <c:v>Falsche Ernährung</c:v>
                </c:pt>
                <c:pt idx="1">
                  <c:v>Umweltgifte</c:v>
                </c:pt>
                <c:pt idx="2">
                  <c:v>Smartphones &amp; digitale Geräte</c:v>
                </c:pt>
                <c:pt idx="3">
                  <c:v>Charakterschwäche</c:v>
                </c:pt>
                <c:pt idx="4">
                  <c:v>Falsche Lebensführung</c:v>
                </c:pt>
                <c:pt idx="5">
                  <c:v>Vererbung</c:v>
                </c:pt>
                <c:pt idx="6">
                  <c:v>Dauerhafte Erreichbarkeit / Informationsflut</c:v>
                </c:pt>
                <c:pt idx="7">
                  <c:v>Stoffwechselstörung im Gehirn</c:v>
                </c:pt>
                <c:pt idx="8">
                  <c:v>Probleme mit Mitmenschen</c:v>
                </c:pt>
                <c:pt idx="9">
                  <c:v>Belastungen am Arbeitsplatz</c:v>
                </c:pt>
                <c:pt idx="10">
                  <c:v>Schicksalsschläge</c:v>
                </c:pt>
              </c:strCache>
            </c:strRef>
          </c:cat>
          <c:val>
            <c:numRef>
              <c:f>Tabelle1!$B$2:$B$12</c:f>
              <c:numCache>
                <c:formatCode>0.0%</c:formatCode>
                <c:ptCount val="11"/>
                <c:pt idx="0">
                  <c:v>0.26900000000000002</c:v>
                </c:pt>
                <c:pt idx="1">
                  <c:v>0.23799999999999999</c:v>
                </c:pt>
                <c:pt idx="2">
                  <c:v>0.30499999999999999</c:v>
                </c:pt>
                <c:pt idx="3">
                  <c:v>0.17599999999999999</c:v>
                </c:pt>
                <c:pt idx="4">
                  <c:v>0.54200000000000004</c:v>
                </c:pt>
                <c:pt idx="5">
                  <c:v>0.77</c:v>
                </c:pt>
                <c:pt idx="6">
                  <c:v>0.76700000000000002</c:v>
                </c:pt>
                <c:pt idx="7">
                  <c:v>0.84899999999999998</c:v>
                </c:pt>
                <c:pt idx="8">
                  <c:v>0.86199999999999999</c:v>
                </c:pt>
                <c:pt idx="9">
                  <c:v>0.97799999999999998</c:v>
                </c:pt>
                <c:pt idx="10">
                  <c:v>0.97199999999999998</c:v>
                </c:pt>
              </c:numCache>
            </c:numRef>
          </c:val>
          <c:extLst>
            <c:ext xmlns:c16="http://schemas.microsoft.com/office/drawing/2014/chart" uri="{C3380CC4-5D6E-409C-BE32-E72D297353CC}">
              <c16:uniqueId val="{00000000-E5CB-4AD3-BFB1-F36547B84778}"/>
            </c:ext>
          </c:extLst>
        </c:ser>
        <c:ser>
          <c:idx val="1"/>
          <c:order val="1"/>
          <c:tx>
            <c:strRef>
              <c:f>Tabelle1!$C$1</c:f>
              <c:strCache>
                <c:ptCount val="1"/>
                <c:pt idx="0">
                  <c:v>Bevölkerung</c:v>
                </c:pt>
              </c:strCache>
            </c:strRef>
          </c:tx>
          <c:spPr>
            <a:solidFill>
              <a:schemeClr val="tx2"/>
            </a:solidFill>
            <a:ln>
              <a:solidFill>
                <a:schemeClr val="tx1"/>
              </a:solidFill>
            </a:ln>
          </c:spPr>
          <c:invertIfNegative val="0"/>
          <c:cat>
            <c:strRef>
              <c:f>Tabelle1!$A$2:$A$12</c:f>
              <c:strCache>
                <c:ptCount val="11"/>
                <c:pt idx="0">
                  <c:v>Falsche Ernährung</c:v>
                </c:pt>
                <c:pt idx="1">
                  <c:v>Umweltgifte</c:v>
                </c:pt>
                <c:pt idx="2">
                  <c:v>Smartphones &amp; digitale Geräte</c:v>
                </c:pt>
                <c:pt idx="3">
                  <c:v>Charakterschwäche</c:v>
                </c:pt>
                <c:pt idx="4">
                  <c:v>Falsche Lebensführung</c:v>
                </c:pt>
                <c:pt idx="5">
                  <c:v>Vererbung</c:v>
                </c:pt>
                <c:pt idx="6">
                  <c:v>Dauerhafte Erreichbarkeit / Informationsflut</c:v>
                </c:pt>
                <c:pt idx="7">
                  <c:v>Stoffwechselstörung im Gehirn</c:v>
                </c:pt>
                <c:pt idx="8">
                  <c:v>Probleme mit Mitmenschen</c:v>
                </c:pt>
                <c:pt idx="9">
                  <c:v>Belastungen am Arbeitsplatz</c:v>
                </c:pt>
                <c:pt idx="10">
                  <c:v>Schicksalsschläge</c:v>
                </c:pt>
              </c:strCache>
            </c:strRef>
          </c:cat>
          <c:val>
            <c:numRef>
              <c:f>Tabelle1!$C$2:$C$12</c:f>
              <c:numCache>
                <c:formatCode>0.0%</c:formatCode>
                <c:ptCount val="11"/>
                <c:pt idx="0">
                  <c:v>0.183</c:v>
                </c:pt>
                <c:pt idx="1">
                  <c:v>0.26100000000000001</c:v>
                </c:pt>
                <c:pt idx="2">
                  <c:v>0.27500000000000002</c:v>
                </c:pt>
                <c:pt idx="3">
                  <c:v>0.311</c:v>
                </c:pt>
                <c:pt idx="4">
                  <c:v>0.53500000000000003</c:v>
                </c:pt>
                <c:pt idx="5">
                  <c:v>0.628</c:v>
                </c:pt>
                <c:pt idx="6">
                  <c:v>0.64400000000000002</c:v>
                </c:pt>
                <c:pt idx="7">
                  <c:v>0.66300000000000003</c:v>
                </c:pt>
                <c:pt idx="8">
                  <c:v>0.82099999999999995</c:v>
                </c:pt>
                <c:pt idx="9">
                  <c:v>0.93899999999999995</c:v>
                </c:pt>
                <c:pt idx="10">
                  <c:v>0.95699999999999996</c:v>
                </c:pt>
              </c:numCache>
            </c:numRef>
          </c:val>
          <c:extLst>
            <c:ext xmlns:c16="http://schemas.microsoft.com/office/drawing/2014/chart" uri="{C3380CC4-5D6E-409C-BE32-E72D297353CC}">
              <c16:uniqueId val="{00000001-E5CB-4AD3-BFB1-F36547B84778}"/>
            </c:ext>
          </c:extLst>
        </c:ser>
        <c:dLbls>
          <c:showLegendKey val="0"/>
          <c:showVal val="0"/>
          <c:showCatName val="0"/>
          <c:showSerName val="0"/>
          <c:showPercent val="0"/>
          <c:showBubbleSize val="0"/>
        </c:dLbls>
        <c:gapWidth val="50"/>
        <c:axId val="139852760"/>
        <c:axId val="139851976"/>
      </c:barChart>
      <c:catAx>
        <c:axId val="139852760"/>
        <c:scaling>
          <c:orientation val="minMax"/>
        </c:scaling>
        <c:delete val="0"/>
        <c:axPos val="l"/>
        <c:numFmt formatCode="General"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de-DE"/>
          </a:p>
        </c:txPr>
        <c:crossAx val="139851976"/>
        <c:crosses val="autoZero"/>
        <c:auto val="1"/>
        <c:lblAlgn val="ctr"/>
        <c:lblOffset val="100"/>
        <c:noMultiLvlLbl val="0"/>
      </c:catAx>
      <c:valAx>
        <c:axId val="139851976"/>
        <c:scaling>
          <c:orientation val="minMax"/>
          <c:max val="1"/>
        </c:scaling>
        <c:delete val="0"/>
        <c:axPos val="b"/>
        <c:majorGridlines>
          <c:spPr>
            <a:ln>
              <a:noFill/>
            </a:ln>
          </c:spPr>
        </c:majorGridlines>
        <c:numFmt formatCode="0%" sourceLinked="0"/>
        <c:majorTickMark val="out"/>
        <c:minorTickMark val="none"/>
        <c:tickLblPos val="low"/>
        <c:txPr>
          <a:bodyPr/>
          <a:lstStyle/>
          <a:p>
            <a:pPr>
              <a:defRPr sz="1200"/>
            </a:pPr>
            <a:endParaRPr lang="de-DE"/>
          </a:p>
        </c:txPr>
        <c:crossAx val="139852760"/>
        <c:crosses val="autoZero"/>
        <c:crossBetween val="between"/>
        <c:majorUnit val="0.2"/>
      </c:valAx>
    </c:plotArea>
    <c:legend>
      <c:legendPos val="r"/>
      <c:layout>
        <c:manualLayout>
          <c:xMode val="edge"/>
          <c:yMode val="edge"/>
          <c:x val="0.78076735761067251"/>
          <c:y val="0.71379283509299851"/>
          <c:w val="0.21698651261748536"/>
          <c:h val="0.18472671931905635"/>
        </c:manualLayout>
      </c:layout>
      <c:overlay val="0"/>
      <c:txPr>
        <a:bodyPr/>
        <a:lstStyle/>
        <a:p>
          <a:pPr>
            <a:defRPr sz="1600">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0902276994935"/>
          <c:y val="3.6605647646141562E-2"/>
          <c:w val="0.61479153582756063"/>
          <c:h val="0.88430361882332098"/>
        </c:manualLayout>
      </c:layout>
      <c:barChart>
        <c:barDir val="bar"/>
        <c:grouping val="clustered"/>
        <c:varyColors val="0"/>
        <c:ser>
          <c:idx val="0"/>
          <c:order val="0"/>
          <c:tx>
            <c:strRef>
              <c:f>Tabelle1!$B$1</c:f>
              <c:strCache>
                <c:ptCount val="1"/>
                <c:pt idx="0">
                  <c:v>Betroffene</c:v>
                </c:pt>
              </c:strCache>
            </c:strRef>
          </c:tx>
          <c:spPr>
            <a:solidFill>
              <a:srgbClr val="C20016"/>
            </a:solidFill>
            <a:ln>
              <a:solidFill>
                <a:schemeClr val="tx1"/>
              </a:solidFill>
            </a:ln>
          </c:spPr>
          <c:invertIfNegative val="0"/>
          <c:cat>
            <c:strRef>
              <c:f>Tabelle1!$A$2:$A$13</c:f>
              <c:strCache>
                <c:ptCount val="12"/>
                <c:pt idx="0">
                  <c:v>Schokolade oder Süßes essen</c:v>
                </c:pt>
                <c:pt idx="1">
                  <c:v>Sich Zusammenreißen</c:v>
                </c:pt>
                <c:pt idx="2">
                  <c:v>Schlaf- und Beruhigungsmittel</c:v>
                </c:pt>
                <c:pt idx="3">
                  <c:v>Zum Heilpraktiker gehen</c:v>
                </c:pt>
                <c:pt idx="4">
                  <c:v>Lichttherapie</c:v>
                </c:pt>
                <c:pt idx="5">
                  <c:v>Medikamente gegen Depression</c:v>
                </c:pt>
                <c:pt idx="6">
                  <c:v>In den Urlaub fahren</c:v>
                </c:pt>
                <c:pt idx="7">
                  <c:v>Viel Sport machen</c:v>
                </c:pt>
                <c:pt idx="8">
                  <c:v>Autogenes Training</c:v>
                </c:pt>
                <c:pt idx="9">
                  <c:v>Mit Freunden sprechen</c:v>
                </c:pt>
                <c:pt idx="10">
                  <c:v>Zum Arzt gehen</c:v>
                </c:pt>
                <c:pt idx="11">
                  <c:v>Zum Psychotherapeuten gehen</c:v>
                </c:pt>
              </c:strCache>
            </c:strRef>
          </c:cat>
          <c:val>
            <c:numRef>
              <c:f>Tabelle1!$B$2:$B$13</c:f>
              <c:numCache>
                <c:formatCode>0.0%</c:formatCode>
                <c:ptCount val="12"/>
                <c:pt idx="0">
                  <c:v>0.13800000000000001</c:v>
                </c:pt>
                <c:pt idx="1">
                  <c:v>4.7E-2</c:v>
                </c:pt>
                <c:pt idx="2">
                  <c:v>0.27800000000000002</c:v>
                </c:pt>
                <c:pt idx="3">
                  <c:v>0.434</c:v>
                </c:pt>
                <c:pt idx="4">
                  <c:v>0.72399999999999998</c:v>
                </c:pt>
                <c:pt idx="5">
                  <c:v>0.88300000000000001</c:v>
                </c:pt>
                <c:pt idx="6">
                  <c:v>0.48899999999999999</c:v>
                </c:pt>
                <c:pt idx="7">
                  <c:v>0.88600000000000001</c:v>
                </c:pt>
                <c:pt idx="8">
                  <c:v>0.83799999999999997</c:v>
                </c:pt>
                <c:pt idx="9">
                  <c:v>0.82099999999999995</c:v>
                </c:pt>
                <c:pt idx="10">
                  <c:v>0.94099999999999995</c:v>
                </c:pt>
                <c:pt idx="11">
                  <c:v>0.98099999999999998</c:v>
                </c:pt>
              </c:numCache>
            </c:numRef>
          </c:val>
          <c:extLst>
            <c:ext xmlns:c16="http://schemas.microsoft.com/office/drawing/2014/chart" uri="{C3380CC4-5D6E-409C-BE32-E72D297353CC}">
              <c16:uniqueId val="{00000000-8873-4987-8953-2A9647FBF62C}"/>
            </c:ext>
          </c:extLst>
        </c:ser>
        <c:ser>
          <c:idx val="1"/>
          <c:order val="1"/>
          <c:tx>
            <c:strRef>
              <c:f>Tabelle1!$C$1</c:f>
              <c:strCache>
                <c:ptCount val="1"/>
                <c:pt idx="0">
                  <c:v>Bevölkerung</c:v>
                </c:pt>
              </c:strCache>
            </c:strRef>
          </c:tx>
          <c:spPr>
            <a:solidFill>
              <a:schemeClr val="tx2"/>
            </a:solidFill>
            <a:ln>
              <a:solidFill>
                <a:schemeClr val="tx1"/>
              </a:solidFill>
            </a:ln>
          </c:spPr>
          <c:invertIfNegative val="0"/>
          <c:cat>
            <c:strRef>
              <c:f>Tabelle1!$A$2:$A$13</c:f>
              <c:strCache>
                <c:ptCount val="12"/>
                <c:pt idx="0">
                  <c:v>Schokolade oder Süßes essen</c:v>
                </c:pt>
                <c:pt idx="1">
                  <c:v>Sich Zusammenreißen</c:v>
                </c:pt>
                <c:pt idx="2">
                  <c:v>Schlaf- und Beruhigungsmittel</c:v>
                </c:pt>
                <c:pt idx="3">
                  <c:v>Zum Heilpraktiker gehen</c:v>
                </c:pt>
                <c:pt idx="4">
                  <c:v>Lichttherapie</c:v>
                </c:pt>
                <c:pt idx="5">
                  <c:v>Medikamente gegen Depression</c:v>
                </c:pt>
                <c:pt idx="6">
                  <c:v>In den Urlaub fahren</c:v>
                </c:pt>
                <c:pt idx="7">
                  <c:v>Viel Sport machen</c:v>
                </c:pt>
                <c:pt idx="8">
                  <c:v>Autogenes Training</c:v>
                </c:pt>
                <c:pt idx="9">
                  <c:v>Mit Freunden sprechen</c:v>
                </c:pt>
                <c:pt idx="10">
                  <c:v>Zum Arzt gehen</c:v>
                </c:pt>
                <c:pt idx="11">
                  <c:v>Zum Psychotherapeuten gehen</c:v>
                </c:pt>
              </c:strCache>
            </c:strRef>
          </c:cat>
          <c:val>
            <c:numRef>
              <c:f>Tabelle1!$C$2:$C$13</c:f>
              <c:numCache>
                <c:formatCode>0.0%</c:formatCode>
                <c:ptCount val="12"/>
                <c:pt idx="0">
                  <c:v>0.18099999999999999</c:v>
                </c:pt>
                <c:pt idx="1">
                  <c:v>0.187</c:v>
                </c:pt>
                <c:pt idx="2">
                  <c:v>0.222</c:v>
                </c:pt>
                <c:pt idx="3">
                  <c:v>0.51100000000000001</c:v>
                </c:pt>
                <c:pt idx="4">
                  <c:v>0.56399999999999995</c:v>
                </c:pt>
                <c:pt idx="5">
                  <c:v>0.754</c:v>
                </c:pt>
                <c:pt idx="6">
                  <c:v>0.78</c:v>
                </c:pt>
                <c:pt idx="7">
                  <c:v>0.81599999999999995</c:v>
                </c:pt>
                <c:pt idx="8">
                  <c:v>0.83799999999999997</c:v>
                </c:pt>
                <c:pt idx="9">
                  <c:v>0.91600000000000004</c:v>
                </c:pt>
                <c:pt idx="10">
                  <c:v>0.92400000000000004</c:v>
                </c:pt>
                <c:pt idx="11">
                  <c:v>0.95599999999999996</c:v>
                </c:pt>
              </c:numCache>
            </c:numRef>
          </c:val>
          <c:extLst>
            <c:ext xmlns:c16="http://schemas.microsoft.com/office/drawing/2014/chart" uri="{C3380CC4-5D6E-409C-BE32-E72D297353CC}">
              <c16:uniqueId val="{00000001-8873-4987-8953-2A9647FBF62C}"/>
            </c:ext>
          </c:extLst>
        </c:ser>
        <c:dLbls>
          <c:showLegendKey val="0"/>
          <c:showVal val="0"/>
          <c:showCatName val="0"/>
          <c:showSerName val="0"/>
          <c:showPercent val="0"/>
          <c:showBubbleSize val="0"/>
        </c:dLbls>
        <c:gapWidth val="50"/>
        <c:axId val="188713584"/>
        <c:axId val="188713976"/>
      </c:barChart>
      <c:catAx>
        <c:axId val="188713584"/>
        <c:scaling>
          <c:orientation val="minMax"/>
        </c:scaling>
        <c:delete val="0"/>
        <c:axPos val="l"/>
        <c:numFmt formatCode="General"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de-DE"/>
          </a:p>
        </c:txPr>
        <c:crossAx val="188713976"/>
        <c:crosses val="autoZero"/>
        <c:auto val="1"/>
        <c:lblAlgn val="ctr"/>
        <c:lblOffset val="100"/>
        <c:noMultiLvlLbl val="0"/>
      </c:catAx>
      <c:valAx>
        <c:axId val="188713976"/>
        <c:scaling>
          <c:orientation val="minMax"/>
          <c:max val="1"/>
        </c:scaling>
        <c:delete val="0"/>
        <c:axPos val="b"/>
        <c:majorGridlines>
          <c:spPr>
            <a:ln>
              <a:noFill/>
            </a:ln>
          </c:spPr>
        </c:majorGridlines>
        <c:numFmt formatCode="0%" sourceLinked="0"/>
        <c:majorTickMark val="out"/>
        <c:minorTickMark val="none"/>
        <c:tickLblPos val="nextTo"/>
        <c:txPr>
          <a:bodyPr/>
          <a:lstStyle/>
          <a:p>
            <a:pPr>
              <a:defRPr sz="1200"/>
            </a:pPr>
            <a:endParaRPr lang="de-DE"/>
          </a:p>
        </c:txPr>
        <c:crossAx val="188713584"/>
        <c:crosses val="autoZero"/>
        <c:crossBetween val="between"/>
        <c:majorUnit val="0.2"/>
      </c:valAx>
    </c:plotArea>
    <c:legend>
      <c:legendPos val="r"/>
      <c:layout>
        <c:manualLayout>
          <c:xMode val="edge"/>
          <c:yMode val="edge"/>
          <c:x val="0.81070500055228556"/>
          <c:y val="0.6572204705489616"/>
          <c:w val="0.18769179303488867"/>
          <c:h val="0.18472671931905635"/>
        </c:manualLayout>
      </c:layout>
      <c:overlay val="0"/>
      <c:txPr>
        <a:bodyPr/>
        <a:lstStyle/>
        <a:p>
          <a:pPr>
            <a:defRPr sz="1600">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Bevölkerung</c:v>
                </c:pt>
              </c:strCache>
            </c:strRef>
          </c:tx>
          <c:spPr>
            <a:solidFill>
              <a:schemeClr val="tx2"/>
            </a:solidFill>
            <a:ln>
              <a:solidFill>
                <a:schemeClr val="tx1"/>
              </a:solidFill>
            </a:ln>
          </c:spPr>
          <c:invertIfNegative val="0"/>
          <c:dLbls>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Helfen AD dabei, das Befinden zu verbessern?</c:v>
                </c:pt>
                <c:pt idx="1">
                  <c:v>Machen AD abhängig oder süchtig?</c:v>
                </c:pt>
                <c:pt idx="2">
                  <c:v>Verändern AD den Charakter?</c:v>
                </c:pt>
              </c:strCache>
            </c:strRef>
          </c:cat>
          <c:val>
            <c:numRef>
              <c:f>Tabelle1!$B$2:$B$4</c:f>
              <c:numCache>
                <c:formatCode>0.0%</c:formatCode>
                <c:ptCount val="3"/>
                <c:pt idx="0">
                  <c:v>0.79200000000000004</c:v>
                </c:pt>
                <c:pt idx="1">
                  <c:v>0.78300000000000003</c:v>
                </c:pt>
                <c:pt idx="2">
                  <c:v>0.71799999999999997</c:v>
                </c:pt>
              </c:numCache>
            </c:numRef>
          </c:val>
          <c:extLst>
            <c:ext xmlns:c16="http://schemas.microsoft.com/office/drawing/2014/chart" uri="{C3380CC4-5D6E-409C-BE32-E72D297353CC}">
              <c16:uniqueId val="{00000000-3277-43E5-8D91-4ED967D4A305}"/>
            </c:ext>
          </c:extLst>
        </c:ser>
        <c:ser>
          <c:idx val="1"/>
          <c:order val="1"/>
          <c:tx>
            <c:strRef>
              <c:f>Tabelle1!$C$1</c:f>
              <c:strCache>
                <c:ptCount val="1"/>
                <c:pt idx="0">
                  <c:v>Betroffene</c:v>
                </c:pt>
              </c:strCache>
            </c:strRef>
          </c:tx>
          <c:spPr>
            <a:solidFill>
              <a:srgbClr val="C20016"/>
            </a:solidFill>
            <a:ln>
              <a:solidFill>
                <a:schemeClr val="tx1"/>
              </a:solidFill>
            </a:ln>
          </c:spPr>
          <c:invertIfNegative val="0"/>
          <c:dLbls>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Helfen AD dabei, das Befinden zu verbessern?</c:v>
                </c:pt>
                <c:pt idx="1">
                  <c:v>Machen AD abhängig oder süchtig?</c:v>
                </c:pt>
                <c:pt idx="2">
                  <c:v>Verändern AD den Charakter?</c:v>
                </c:pt>
              </c:strCache>
            </c:strRef>
          </c:cat>
          <c:val>
            <c:numRef>
              <c:f>Tabelle1!$C$2:$C$4</c:f>
              <c:numCache>
                <c:formatCode>0.0%</c:formatCode>
                <c:ptCount val="3"/>
                <c:pt idx="0">
                  <c:v>0.89200000000000002</c:v>
                </c:pt>
                <c:pt idx="1">
                  <c:v>0.36</c:v>
                </c:pt>
                <c:pt idx="2">
                  <c:v>0.35099999999999998</c:v>
                </c:pt>
              </c:numCache>
            </c:numRef>
          </c:val>
          <c:extLst>
            <c:ext xmlns:c16="http://schemas.microsoft.com/office/drawing/2014/chart" uri="{C3380CC4-5D6E-409C-BE32-E72D297353CC}">
              <c16:uniqueId val="{00000001-3277-43E5-8D91-4ED967D4A305}"/>
            </c:ext>
          </c:extLst>
        </c:ser>
        <c:dLbls>
          <c:showLegendKey val="0"/>
          <c:showVal val="0"/>
          <c:showCatName val="0"/>
          <c:showSerName val="0"/>
          <c:showPercent val="0"/>
          <c:showBubbleSize val="0"/>
        </c:dLbls>
        <c:gapWidth val="50"/>
        <c:axId val="188714760"/>
        <c:axId val="188715152"/>
      </c:barChart>
      <c:catAx>
        <c:axId val="188714760"/>
        <c:scaling>
          <c:orientation val="minMax"/>
        </c:scaling>
        <c:delete val="0"/>
        <c:axPos val="b"/>
        <c:numFmt formatCode="General" sourceLinked="0"/>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de-DE"/>
          </a:p>
        </c:txPr>
        <c:crossAx val="188715152"/>
        <c:crosses val="autoZero"/>
        <c:auto val="1"/>
        <c:lblAlgn val="ctr"/>
        <c:lblOffset val="100"/>
        <c:noMultiLvlLbl val="0"/>
      </c:catAx>
      <c:valAx>
        <c:axId val="188715152"/>
        <c:scaling>
          <c:orientation val="minMax"/>
        </c:scaling>
        <c:delete val="0"/>
        <c:axPos val="l"/>
        <c:majorGridlines>
          <c:spPr>
            <a:ln>
              <a:noFill/>
            </a:ln>
          </c:spPr>
        </c:majorGridlines>
        <c:numFmt formatCode="0%" sourceLinked="0"/>
        <c:majorTickMark val="out"/>
        <c:minorTickMark val="none"/>
        <c:tickLblPos val="nextTo"/>
        <c:crossAx val="188714760"/>
        <c:crosses val="autoZero"/>
        <c:crossBetween val="between"/>
        <c:majorUnit val="0.2"/>
      </c:valAx>
    </c:plotArea>
    <c:legend>
      <c:legendPos val="t"/>
      <c:layout>
        <c:manualLayout>
          <c:xMode val="edge"/>
          <c:yMode val="edge"/>
          <c:x val="0.31245836554999762"/>
          <c:y val="3.9933433795790799E-2"/>
          <c:w val="0.3750831426632793"/>
          <c:h val="7.8855954287223584E-2"/>
        </c:manualLayout>
      </c:layout>
      <c:overlay val="0"/>
      <c:txPr>
        <a:bodyPr/>
        <a:lstStyle/>
        <a:p>
          <a:pPr>
            <a:defRPr sz="1600">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Männlich</c:v>
                </c:pt>
              </c:strCache>
            </c:strRef>
          </c:tx>
          <c:spPr>
            <a:solidFill>
              <a:srgbClr val="5761AD"/>
            </a:solidFill>
          </c:spPr>
          <c:invertIfNegative val="0"/>
          <c:cat>
            <c:strRef>
              <c:f>Tabelle1!$A$2:$A$19</c:f>
              <c:strCache>
                <c:ptCount val="18"/>
                <c:pt idx="0">
                  <c:v>unter 10</c:v>
                </c:pt>
                <c:pt idx="1">
                  <c:v>10 bis &lt; 15</c:v>
                </c:pt>
                <c:pt idx="2">
                  <c:v>15 bis &lt; 20</c:v>
                </c:pt>
                <c:pt idx="3">
                  <c:v>20 bis &lt; 25</c:v>
                </c:pt>
                <c:pt idx="4">
                  <c:v>25 bis &lt; 30</c:v>
                </c:pt>
                <c:pt idx="5">
                  <c:v>30 bis &lt; 35</c:v>
                </c:pt>
                <c:pt idx="6">
                  <c:v>35 bis &lt; 40</c:v>
                </c:pt>
                <c:pt idx="7">
                  <c:v>40 bis &lt; 45</c:v>
                </c:pt>
                <c:pt idx="8">
                  <c:v>45 bis &lt; 50</c:v>
                </c:pt>
                <c:pt idx="9">
                  <c:v>50 bis &lt; 55</c:v>
                </c:pt>
                <c:pt idx="10">
                  <c:v>55 bis &lt; 60</c:v>
                </c:pt>
                <c:pt idx="11">
                  <c:v>60 bis &lt; 65</c:v>
                </c:pt>
                <c:pt idx="12">
                  <c:v>65 bis &lt; 70</c:v>
                </c:pt>
                <c:pt idx="13">
                  <c:v>70 bis &lt; 75</c:v>
                </c:pt>
                <c:pt idx="14">
                  <c:v>75 bis &lt; 80</c:v>
                </c:pt>
                <c:pt idx="15">
                  <c:v>80 bis &lt; 85</c:v>
                </c:pt>
                <c:pt idx="16">
                  <c:v>85 bis &lt; 90</c:v>
                </c:pt>
                <c:pt idx="17">
                  <c:v>90 und älter</c:v>
                </c:pt>
              </c:strCache>
            </c:strRef>
          </c:cat>
          <c:val>
            <c:numRef>
              <c:f>Tabelle1!$B$2:$B$19</c:f>
              <c:numCache>
                <c:formatCode>General</c:formatCode>
                <c:ptCount val="18"/>
                <c:pt idx="0">
                  <c:v>0</c:v>
                </c:pt>
                <c:pt idx="1">
                  <c:v>0.5</c:v>
                </c:pt>
                <c:pt idx="2">
                  <c:v>6.4</c:v>
                </c:pt>
                <c:pt idx="3">
                  <c:v>10.9</c:v>
                </c:pt>
                <c:pt idx="4">
                  <c:v>11.3</c:v>
                </c:pt>
                <c:pt idx="5">
                  <c:v>15</c:v>
                </c:pt>
                <c:pt idx="6">
                  <c:v>14.1</c:v>
                </c:pt>
                <c:pt idx="7">
                  <c:v>17.3</c:v>
                </c:pt>
                <c:pt idx="8">
                  <c:v>20.7</c:v>
                </c:pt>
                <c:pt idx="9">
                  <c:v>22</c:v>
                </c:pt>
                <c:pt idx="10">
                  <c:v>23.2</c:v>
                </c:pt>
                <c:pt idx="11">
                  <c:v>23.5</c:v>
                </c:pt>
                <c:pt idx="12">
                  <c:v>22.4</c:v>
                </c:pt>
                <c:pt idx="13">
                  <c:v>27.7</c:v>
                </c:pt>
                <c:pt idx="14">
                  <c:v>37.4</c:v>
                </c:pt>
                <c:pt idx="15">
                  <c:v>47.4</c:v>
                </c:pt>
                <c:pt idx="16">
                  <c:v>74.400000000000006</c:v>
                </c:pt>
                <c:pt idx="17">
                  <c:v>84.3</c:v>
                </c:pt>
              </c:numCache>
            </c:numRef>
          </c:val>
          <c:extLst>
            <c:ext xmlns:c16="http://schemas.microsoft.com/office/drawing/2014/chart" uri="{C3380CC4-5D6E-409C-BE32-E72D297353CC}">
              <c16:uniqueId val="{00000000-23AF-465C-A65F-74A1E35C2D6F}"/>
            </c:ext>
          </c:extLst>
        </c:ser>
        <c:ser>
          <c:idx val="1"/>
          <c:order val="1"/>
          <c:tx>
            <c:strRef>
              <c:f>Tabelle1!$C$1</c:f>
              <c:strCache>
                <c:ptCount val="1"/>
                <c:pt idx="0">
                  <c:v>Weiblich</c:v>
                </c:pt>
              </c:strCache>
            </c:strRef>
          </c:tx>
          <c:spPr>
            <a:solidFill>
              <a:srgbClr val="C20016"/>
            </a:solidFill>
          </c:spPr>
          <c:invertIfNegative val="0"/>
          <c:cat>
            <c:strRef>
              <c:f>Tabelle1!$A$2:$A$19</c:f>
              <c:strCache>
                <c:ptCount val="18"/>
                <c:pt idx="0">
                  <c:v>unter 10</c:v>
                </c:pt>
                <c:pt idx="1">
                  <c:v>10 bis &lt; 15</c:v>
                </c:pt>
                <c:pt idx="2">
                  <c:v>15 bis &lt; 20</c:v>
                </c:pt>
                <c:pt idx="3">
                  <c:v>20 bis &lt; 25</c:v>
                </c:pt>
                <c:pt idx="4">
                  <c:v>25 bis &lt; 30</c:v>
                </c:pt>
                <c:pt idx="5">
                  <c:v>30 bis &lt; 35</c:v>
                </c:pt>
                <c:pt idx="6">
                  <c:v>35 bis &lt; 40</c:v>
                </c:pt>
                <c:pt idx="7">
                  <c:v>40 bis &lt; 45</c:v>
                </c:pt>
                <c:pt idx="8">
                  <c:v>45 bis &lt; 50</c:v>
                </c:pt>
                <c:pt idx="9">
                  <c:v>50 bis &lt; 55</c:v>
                </c:pt>
                <c:pt idx="10">
                  <c:v>55 bis &lt; 60</c:v>
                </c:pt>
                <c:pt idx="11">
                  <c:v>60 bis &lt; 65</c:v>
                </c:pt>
                <c:pt idx="12">
                  <c:v>65 bis &lt; 70</c:v>
                </c:pt>
                <c:pt idx="13">
                  <c:v>70 bis &lt; 75</c:v>
                </c:pt>
                <c:pt idx="14">
                  <c:v>75 bis &lt; 80</c:v>
                </c:pt>
                <c:pt idx="15">
                  <c:v>80 bis &lt; 85</c:v>
                </c:pt>
                <c:pt idx="16">
                  <c:v>85 bis &lt; 90</c:v>
                </c:pt>
                <c:pt idx="17">
                  <c:v>90 und älter</c:v>
                </c:pt>
              </c:strCache>
            </c:strRef>
          </c:cat>
          <c:val>
            <c:numRef>
              <c:f>Tabelle1!$C$2:$C$19</c:f>
              <c:numCache>
                <c:formatCode>General</c:formatCode>
                <c:ptCount val="18"/>
                <c:pt idx="0">
                  <c:v>0</c:v>
                </c:pt>
                <c:pt idx="1">
                  <c:v>0.4</c:v>
                </c:pt>
                <c:pt idx="2">
                  <c:v>3.3</c:v>
                </c:pt>
                <c:pt idx="3">
                  <c:v>3</c:v>
                </c:pt>
                <c:pt idx="4">
                  <c:v>3.6</c:v>
                </c:pt>
                <c:pt idx="5">
                  <c:v>3.8</c:v>
                </c:pt>
                <c:pt idx="6">
                  <c:v>3.1</c:v>
                </c:pt>
                <c:pt idx="7">
                  <c:v>4.4000000000000004</c:v>
                </c:pt>
                <c:pt idx="8">
                  <c:v>8</c:v>
                </c:pt>
                <c:pt idx="9">
                  <c:v>8.4</c:v>
                </c:pt>
                <c:pt idx="10">
                  <c:v>8.3000000000000007</c:v>
                </c:pt>
                <c:pt idx="11">
                  <c:v>7.7</c:v>
                </c:pt>
                <c:pt idx="12">
                  <c:v>6.6</c:v>
                </c:pt>
                <c:pt idx="13">
                  <c:v>9.1999999999999993</c:v>
                </c:pt>
                <c:pt idx="14">
                  <c:v>9.5</c:v>
                </c:pt>
                <c:pt idx="15">
                  <c:v>10.8</c:v>
                </c:pt>
                <c:pt idx="16">
                  <c:v>12.7</c:v>
                </c:pt>
                <c:pt idx="17">
                  <c:v>15.3</c:v>
                </c:pt>
              </c:numCache>
            </c:numRef>
          </c:val>
          <c:extLst>
            <c:ext xmlns:c16="http://schemas.microsoft.com/office/drawing/2014/chart" uri="{C3380CC4-5D6E-409C-BE32-E72D297353CC}">
              <c16:uniqueId val="{00000001-23AF-465C-A65F-74A1E35C2D6F}"/>
            </c:ext>
          </c:extLst>
        </c:ser>
        <c:dLbls>
          <c:showLegendKey val="0"/>
          <c:showVal val="0"/>
          <c:showCatName val="0"/>
          <c:showSerName val="0"/>
          <c:showPercent val="0"/>
          <c:showBubbleSize val="0"/>
        </c:dLbls>
        <c:gapWidth val="150"/>
        <c:axId val="206970176"/>
        <c:axId val="206972528"/>
      </c:barChart>
      <c:catAx>
        <c:axId val="206970176"/>
        <c:scaling>
          <c:orientation val="minMax"/>
        </c:scaling>
        <c:delete val="0"/>
        <c:axPos val="b"/>
        <c:numFmt formatCode="General" sourceLinked="0"/>
        <c:majorTickMark val="out"/>
        <c:minorTickMark val="none"/>
        <c:tickLblPos val="nextTo"/>
        <c:txPr>
          <a:bodyPr/>
          <a:lstStyle/>
          <a:p>
            <a:pPr>
              <a:defRPr sz="1400"/>
            </a:pPr>
            <a:endParaRPr lang="de-DE"/>
          </a:p>
        </c:txPr>
        <c:crossAx val="206972528"/>
        <c:crosses val="autoZero"/>
        <c:auto val="1"/>
        <c:lblAlgn val="ctr"/>
        <c:lblOffset val="100"/>
        <c:noMultiLvlLbl val="0"/>
      </c:catAx>
      <c:valAx>
        <c:axId val="206972528"/>
        <c:scaling>
          <c:orientation val="minMax"/>
        </c:scaling>
        <c:delete val="0"/>
        <c:axPos val="l"/>
        <c:majorGridlines/>
        <c:numFmt formatCode="General" sourceLinked="1"/>
        <c:majorTickMark val="out"/>
        <c:minorTickMark val="none"/>
        <c:tickLblPos val="nextTo"/>
        <c:crossAx val="206970176"/>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Suizide</c:v>
                </c:pt>
              </c:strCache>
            </c:strRef>
          </c:tx>
          <c:spPr>
            <a:solidFill>
              <a:srgbClr val="5761AD"/>
            </a:solidFill>
            <a:ln>
              <a:noFill/>
            </a:ln>
          </c:spPr>
          <c:invertIfNegative val="0"/>
          <c:dPt>
            <c:idx val="0"/>
            <c:invertIfNegative val="0"/>
            <c:bubble3D val="0"/>
            <c:spPr>
              <a:solidFill>
                <a:srgbClr val="5761AD"/>
              </a:solidFill>
              <a:ln>
                <a:noFill/>
              </a:ln>
            </c:spPr>
            <c:extLst>
              <c:ext xmlns:c16="http://schemas.microsoft.com/office/drawing/2014/chart" uri="{C3380CC4-5D6E-409C-BE32-E72D297353CC}">
                <c16:uniqueId val="{00000002-1A15-444E-BE8B-76554A1A92DE}"/>
              </c:ext>
            </c:extLst>
          </c:dPt>
          <c:cat>
            <c:numRef>
              <c:f>Tabelle1!$A$2:$A$40</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Tabelle1!$B$2:$B$40</c:f>
              <c:numCache>
                <c:formatCode>0.0</c:formatCode>
                <c:ptCount val="39"/>
                <c:pt idx="0">
                  <c:v>27.6</c:v>
                </c:pt>
                <c:pt idx="1">
                  <c:v>27.7</c:v>
                </c:pt>
                <c:pt idx="2">
                  <c:v>27.4</c:v>
                </c:pt>
                <c:pt idx="3">
                  <c:v>27</c:v>
                </c:pt>
                <c:pt idx="4">
                  <c:v>25.9</c:v>
                </c:pt>
                <c:pt idx="5">
                  <c:v>25.6</c:v>
                </c:pt>
                <c:pt idx="6">
                  <c:v>23.7</c:v>
                </c:pt>
                <c:pt idx="7">
                  <c:v>24.1</c:v>
                </c:pt>
                <c:pt idx="8">
                  <c:v>22.5</c:v>
                </c:pt>
                <c:pt idx="9">
                  <c:v>20.9</c:v>
                </c:pt>
                <c:pt idx="10">
                  <c:v>19.7</c:v>
                </c:pt>
                <c:pt idx="11">
                  <c:v>19.600000000000001</c:v>
                </c:pt>
                <c:pt idx="12">
                  <c:v>18.7</c:v>
                </c:pt>
                <c:pt idx="13">
                  <c:v>17.399999999999999</c:v>
                </c:pt>
                <c:pt idx="14">
                  <c:v>17.2</c:v>
                </c:pt>
                <c:pt idx="15">
                  <c:v>17.399999999999999</c:v>
                </c:pt>
                <c:pt idx="16">
                  <c:v>16.3</c:v>
                </c:pt>
                <c:pt idx="17">
                  <c:v>16.3</c:v>
                </c:pt>
                <c:pt idx="18">
                  <c:v>15.4</c:v>
                </c:pt>
                <c:pt idx="19">
                  <c:v>14.7</c:v>
                </c:pt>
                <c:pt idx="20">
                  <c:v>14.5</c:v>
                </c:pt>
                <c:pt idx="21">
                  <c:v>14.5</c:v>
                </c:pt>
                <c:pt idx="22">
                  <c:v>14.5</c:v>
                </c:pt>
                <c:pt idx="23">
                  <c:v>14.4</c:v>
                </c:pt>
                <c:pt idx="24">
                  <c:v>13.7</c:v>
                </c:pt>
                <c:pt idx="25">
                  <c:v>13</c:v>
                </c:pt>
                <c:pt idx="26">
                  <c:v>12.3</c:v>
                </c:pt>
                <c:pt idx="27">
                  <c:v>11.8</c:v>
                </c:pt>
                <c:pt idx="28">
                  <c:v>11.7</c:v>
                </c:pt>
                <c:pt idx="29">
                  <c:v>11.9</c:v>
                </c:pt>
                <c:pt idx="30">
                  <c:v>12.3</c:v>
                </c:pt>
                <c:pt idx="31">
                  <c:v>12.6</c:v>
                </c:pt>
                <c:pt idx="32">
                  <c:v>12.2</c:v>
                </c:pt>
                <c:pt idx="33">
                  <c:v>12.4</c:v>
                </c:pt>
                <c:pt idx="34">
                  <c:v>12.4</c:v>
                </c:pt>
                <c:pt idx="35">
                  <c:v>12.1</c:v>
                </c:pt>
                <c:pt idx="36">
                  <c:v>11.7</c:v>
                </c:pt>
                <c:pt idx="37">
                  <c:v>10.9</c:v>
                </c:pt>
                <c:pt idx="38">
                  <c:v>11</c:v>
                </c:pt>
              </c:numCache>
            </c:numRef>
          </c:val>
          <c:extLst>
            <c:ext xmlns:c16="http://schemas.microsoft.com/office/drawing/2014/chart" uri="{C3380CC4-5D6E-409C-BE32-E72D297353CC}">
              <c16:uniqueId val="{00000000-1A15-444E-BE8B-76554A1A92DE}"/>
            </c:ext>
          </c:extLst>
        </c:ser>
        <c:ser>
          <c:idx val="1"/>
          <c:order val="1"/>
          <c:tx>
            <c:strRef>
              <c:f>Tabelle1!$C$1</c:f>
              <c:strCache>
                <c:ptCount val="1"/>
                <c:pt idx="0">
                  <c:v>Ungeklärte Todesursachen</c:v>
                </c:pt>
              </c:strCache>
            </c:strRef>
          </c:tx>
          <c:spPr>
            <a:solidFill>
              <a:srgbClr val="C00000"/>
            </a:solidFill>
            <a:ln w="9525" cmpd="sng">
              <a:noFill/>
            </a:ln>
          </c:spPr>
          <c:invertIfNegative val="0"/>
          <c:cat>
            <c:numRef>
              <c:f>Tabelle1!$A$2:$A$40</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Tabelle1!$C$2:$C$40</c:f>
              <c:numCache>
                <c:formatCode>General</c:formatCode>
                <c:ptCount val="39"/>
                <c:pt idx="0">
                  <c:v>2.8</c:v>
                </c:pt>
                <c:pt idx="1">
                  <c:v>2.5</c:v>
                </c:pt>
                <c:pt idx="2">
                  <c:v>2.8</c:v>
                </c:pt>
                <c:pt idx="3">
                  <c:v>2.8</c:v>
                </c:pt>
                <c:pt idx="4">
                  <c:v>2.7</c:v>
                </c:pt>
                <c:pt idx="5">
                  <c:v>2.7</c:v>
                </c:pt>
                <c:pt idx="6">
                  <c:v>2.6</c:v>
                </c:pt>
                <c:pt idx="7">
                  <c:v>2.7</c:v>
                </c:pt>
                <c:pt idx="8">
                  <c:v>2.5</c:v>
                </c:pt>
                <c:pt idx="9">
                  <c:v>2.5</c:v>
                </c:pt>
                <c:pt idx="10">
                  <c:v>2.6</c:v>
                </c:pt>
                <c:pt idx="11">
                  <c:v>2.9</c:v>
                </c:pt>
                <c:pt idx="12">
                  <c:v>2.9</c:v>
                </c:pt>
                <c:pt idx="13">
                  <c:v>2.9</c:v>
                </c:pt>
                <c:pt idx="14">
                  <c:v>2.8</c:v>
                </c:pt>
                <c:pt idx="15">
                  <c:v>2.2000000000000002</c:v>
                </c:pt>
                <c:pt idx="16">
                  <c:v>2.4</c:v>
                </c:pt>
                <c:pt idx="17">
                  <c:v>2.2999999999999998</c:v>
                </c:pt>
                <c:pt idx="18">
                  <c:v>3.4</c:v>
                </c:pt>
                <c:pt idx="19">
                  <c:v>3.3</c:v>
                </c:pt>
                <c:pt idx="20">
                  <c:v>3.3</c:v>
                </c:pt>
                <c:pt idx="21">
                  <c:v>3.2</c:v>
                </c:pt>
                <c:pt idx="22">
                  <c:v>3.2</c:v>
                </c:pt>
                <c:pt idx="23">
                  <c:v>3.3</c:v>
                </c:pt>
                <c:pt idx="24">
                  <c:v>3.3</c:v>
                </c:pt>
                <c:pt idx="25">
                  <c:v>2.9</c:v>
                </c:pt>
                <c:pt idx="26">
                  <c:v>3.1</c:v>
                </c:pt>
                <c:pt idx="27">
                  <c:v>2.8</c:v>
                </c:pt>
                <c:pt idx="28">
                  <c:v>3.1</c:v>
                </c:pt>
                <c:pt idx="29">
                  <c:v>3.1</c:v>
                </c:pt>
                <c:pt idx="30">
                  <c:v>3</c:v>
                </c:pt>
                <c:pt idx="31">
                  <c:v>2.4</c:v>
                </c:pt>
                <c:pt idx="32">
                  <c:v>2.1</c:v>
                </c:pt>
                <c:pt idx="33">
                  <c:v>1.9</c:v>
                </c:pt>
                <c:pt idx="34">
                  <c:v>1.5</c:v>
                </c:pt>
                <c:pt idx="35">
                  <c:v>1.6</c:v>
                </c:pt>
                <c:pt idx="36">
                  <c:v>1.6</c:v>
                </c:pt>
                <c:pt idx="37">
                  <c:v>2.1</c:v>
                </c:pt>
                <c:pt idx="38">
                  <c:v>2.1</c:v>
                </c:pt>
              </c:numCache>
            </c:numRef>
          </c:val>
          <c:extLst>
            <c:ext xmlns:c16="http://schemas.microsoft.com/office/drawing/2014/chart" uri="{C3380CC4-5D6E-409C-BE32-E72D297353CC}">
              <c16:uniqueId val="{00000001-1A15-444E-BE8B-76554A1A92DE}"/>
            </c:ext>
          </c:extLst>
        </c:ser>
        <c:dLbls>
          <c:showLegendKey val="0"/>
          <c:showVal val="0"/>
          <c:showCatName val="0"/>
          <c:showSerName val="0"/>
          <c:showPercent val="0"/>
          <c:showBubbleSize val="0"/>
        </c:dLbls>
        <c:gapWidth val="150"/>
        <c:overlap val="100"/>
        <c:axId val="22915328"/>
        <c:axId val="22925312"/>
      </c:barChart>
      <c:catAx>
        <c:axId val="22915328"/>
        <c:scaling>
          <c:orientation val="minMax"/>
        </c:scaling>
        <c:delete val="0"/>
        <c:axPos val="b"/>
        <c:numFmt formatCode="General" sourceLinked="1"/>
        <c:majorTickMark val="out"/>
        <c:minorTickMark val="none"/>
        <c:tickLblPos val="nextTo"/>
        <c:txPr>
          <a:bodyPr rot="-2520000"/>
          <a:lstStyle/>
          <a:p>
            <a:pPr>
              <a:defRPr sz="1200">
                <a:latin typeface="Frutiger LT 57 Cn" panose="020B0606020204020204" pitchFamily="34" charset="0"/>
              </a:defRPr>
            </a:pPr>
            <a:endParaRPr lang="de-DE"/>
          </a:p>
        </c:txPr>
        <c:crossAx val="22925312"/>
        <c:crosses val="autoZero"/>
        <c:auto val="1"/>
        <c:lblAlgn val="ctr"/>
        <c:lblOffset val="100"/>
        <c:tickLblSkip val="1"/>
        <c:noMultiLvlLbl val="0"/>
      </c:catAx>
      <c:valAx>
        <c:axId val="22925312"/>
        <c:scaling>
          <c:orientation val="minMax"/>
        </c:scaling>
        <c:delete val="0"/>
        <c:axPos val="l"/>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de-DE"/>
          </a:p>
        </c:txPr>
        <c:crossAx val="22915328"/>
        <c:crosses val="autoZero"/>
        <c:crossBetween val="between"/>
      </c:valAx>
      <c:spPr>
        <a:noFill/>
        <a:ln w="25388">
          <a:noFill/>
        </a:ln>
      </c:spPr>
    </c:plotArea>
    <c:legend>
      <c:legendPos val="r"/>
      <c:layout>
        <c:manualLayout>
          <c:xMode val="edge"/>
          <c:yMode val="edge"/>
          <c:x val="0.71567001814613196"/>
          <c:y val="9.1220079335132515E-2"/>
          <c:w val="0.2343586823686257"/>
          <c:h val="0.27301571188054147"/>
        </c:manualLayout>
      </c:layout>
      <c:overlay val="1"/>
      <c:spPr>
        <a:solidFill>
          <a:schemeClr val="bg1"/>
        </a:solidFill>
      </c:spPr>
      <c:txPr>
        <a:bodyPr/>
        <a:lstStyle/>
        <a:p>
          <a:pPr>
            <a:defRPr sz="2000"/>
          </a:pPr>
          <a:endParaRPr lang="de-DE"/>
        </a:p>
      </c:txPr>
    </c:legend>
    <c:plotVisOnly val="1"/>
    <c:dispBlanksAs val="gap"/>
    <c:showDLblsOverMax val="0"/>
  </c:chart>
  <c:spPr>
    <a:ln>
      <a:solidFill>
        <a:schemeClr val="bg1"/>
      </a:solidFill>
    </a:ln>
  </c:spPr>
  <c:txPr>
    <a:bodyPr/>
    <a:lstStyle/>
    <a:p>
      <a:pPr>
        <a:defRPr sz="1799"/>
      </a:pPr>
      <a:endParaRPr lang="de-DE"/>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11BEA-8A53-4AE0-ACB3-BCFC808ABEFA}" type="datetimeFigureOut">
              <a:rPr lang="de-DE" smtClean="0"/>
              <a:t>19.06.2020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4B8D9-0C2A-4D6B-94E9-35953B69DD7C}" type="slidenum">
              <a:rPr lang="de-DE" smtClean="0"/>
              <a:t>‹Nr.›</a:t>
            </a:fld>
            <a:endParaRPr lang="de-DE"/>
          </a:p>
        </p:txBody>
      </p:sp>
    </p:spTree>
    <p:extLst>
      <p:ext uri="{BB962C8B-B14F-4D97-AF65-F5344CB8AC3E}">
        <p14:creationId xmlns:p14="http://schemas.microsoft.com/office/powerpoint/2010/main" val="343869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b="1" dirty="0"/>
              <a:t>Informationen zur DEGS-Studie</a:t>
            </a:r>
          </a:p>
          <a:p>
            <a:r>
              <a:rPr lang="de-DE" dirty="0"/>
              <a:t>(aus: http://www.rki.de/DE/Content/Gesundheitsmonitoring/Studien/Degs/degs_w1/Eckdatenpapier.pdf?__blob=publicationFile &amp;</a:t>
            </a:r>
            <a:r>
              <a:rPr lang="de-DE" baseline="0" dirty="0"/>
              <a:t> Jacobi et al. (2013) </a:t>
            </a:r>
            <a:r>
              <a:rPr lang="en-US" dirty="0"/>
              <a:t>The design and methods of the mental health module in the German Health Interview and Examination Survey for Adults (DEGS1-MH). </a:t>
            </a:r>
            <a:r>
              <a:rPr lang="de-DE" b="0" dirty="0" err="1"/>
              <a:t>Int</a:t>
            </a:r>
            <a:r>
              <a:rPr lang="de-DE" b="0" dirty="0"/>
              <a:t> J </a:t>
            </a:r>
            <a:r>
              <a:rPr lang="de-DE" b="0" dirty="0" err="1"/>
              <a:t>Methods</a:t>
            </a:r>
            <a:r>
              <a:rPr lang="de-DE" b="0" dirty="0"/>
              <a:t> </a:t>
            </a:r>
            <a:r>
              <a:rPr lang="de-DE" b="0" dirty="0" err="1"/>
              <a:t>Psychiatr</a:t>
            </a:r>
            <a:r>
              <a:rPr lang="de-DE" b="0" dirty="0"/>
              <a:t> Res., 22(2):83-99</a:t>
            </a:r>
            <a:r>
              <a:rPr lang="de-DE" dirty="0"/>
              <a:t>)</a:t>
            </a:r>
            <a:endParaRPr lang="de-DE" b="0" dirty="0"/>
          </a:p>
          <a:p>
            <a:endParaRPr lang="de-DE" dirty="0"/>
          </a:p>
          <a:p>
            <a:r>
              <a:rPr lang="de-DE" dirty="0"/>
              <a:t>„Die „Studie zur Gesundheit Erwachsener in Deutschland“ (DEGS) ist eine bundesweite Quer- und Längsschnitterhebung, die vom Robert Koch-Institut (RKI) im Rahmen des </a:t>
            </a:r>
            <a:r>
              <a:rPr lang="de-DE" dirty="0" err="1"/>
              <a:t>Gesundheitsmonitorings</a:t>
            </a:r>
            <a:r>
              <a:rPr lang="de-DE" dirty="0"/>
              <a:t> durchgeführt wird. Ziel des </a:t>
            </a:r>
            <a:r>
              <a:rPr lang="de-DE" dirty="0" err="1"/>
              <a:t>Gesundheitsmonitorings</a:t>
            </a:r>
            <a:r>
              <a:rPr lang="de-DE" dirty="0"/>
              <a:t> ist die kontinuierliche Bereitstellung bundesweit repräsentativer Daten zur Gesundheit der Bevölkerung, die Ermittlung zeitlicher Trends in der Entwicklung der gesundheitlichen Lage und die Sammlung von Erkenntnissen über die gesundheitliche Entwicklung im Lebensverlauf.</a:t>
            </a:r>
          </a:p>
          <a:p>
            <a:r>
              <a:rPr lang="de-DE" dirty="0"/>
              <a:t>Insgesamt nahmen 8.152 Frauen und Männer im Alter von 18-91 Jahren an DEGS1 teil. Von September 2009 bis März 2012 wurde die Kernstudie durch die „Zusatzuntersuchung psychische Gesundheit“ ergänzt. In Befragungen wurden Daten zu beispielsweise Depressionen und den Umgang mit belastenden Lebensereignissen erhoben. Die Modulstudie wurde im Auftrag des RKI durch das Institut für Klinische Psychologie und Psychotherapie an der Technischen Universität Dresden durchgeführt.“</a:t>
            </a:r>
          </a:p>
          <a:p>
            <a:endParaRPr lang="en-US" i="1" dirty="0"/>
          </a:p>
          <a:p>
            <a:r>
              <a:rPr lang="en-US" dirty="0"/>
              <a:t>5318 </a:t>
            </a:r>
            <a:r>
              <a:rPr lang="en-US" dirty="0" err="1"/>
              <a:t>Teilnehmer</a:t>
            </a:r>
            <a:r>
              <a:rPr lang="en-US" dirty="0"/>
              <a:t> </a:t>
            </a:r>
            <a:r>
              <a:rPr lang="en-US" dirty="0" err="1"/>
              <a:t>nahmen</a:t>
            </a:r>
            <a:r>
              <a:rPr lang="en-US" dirty="0"/>
              <a:t> an der </a:t>
            </a:r>
            <a:r>
              <a:rPr lang="en-US" dirty="0" err="1"/>
              <a:t>gesamten</a:t>
            </a:r>
            <a:r>
              <a:rPr lang="en-US" dirty="0"/>
              <a:t> </a:t>
            </a:r>
            <a:r>
              <a:rPr lang="en-US" dirty="0" err="1"/>
              <a:t>Erhebung</a:t>
            </a:r>
            <a:r>
              <a:rPr lang="en-US" dirty="0"/>
              <a:t> des DEGS1-MH </a:t>
            </a:r>
            <a:r>
              <a:rPr lang="en-US" dirty="0" err="1"/>
              <a:t>Zusatzmoduls</a:t>
            </a:r>
            <a:r>
              <a:rPr lang="en-US" dirty="0"/>
              <a:t> </a:t>
            </a:r>
            <a:r>
              <a:rPr lang="en-US" dirty="0" err="1"/>
              <a:t>teil</a:t>
            </a:r>
            <a:r>
              <a:rPr lang="en-US" dirty="0"/>
              <a:t>. </a:t>
            </a:r>
            <a:r>
              <a:rPr lang="en-US" dirty="0" err="1"/>
              <a:t>Diagnosen</a:t>
            </a:r>
            <a:r>
              <a:rPr lang="en-US" dirty="0"/>
              <a:t> </a:t>
            </a:r>
            <a:r>
              <a:rPr lang="en-US" dirty="0" err="1"/>
              <a:t>nach</a:t>
            </a:r>
            <a:r>
              <a:rPr lang="en-US" dirty="0"/>
              <a:t> DSM-IV-TR </a:t>
            </a:r>
            <a:r>
              <a:rPr lang="en-US" dirty="0" err="1"/>
              <a:t>wurden</a:t>
            </a:r>
            <a:r>
              <a:rPr lang="en-US" dirty="0"/>
              <a:t> </a:t>
            </a:r>
            <a:r>
              <a:rPr lang="en-US" dirty="0" err="1"/>
              <a:t>anhand</a:t>
            </a:r>
            <a:r>
              <a:rPr lang="en-US" dirty="0"/>
              <a:t> </a:t>
            </a:r>
            <a:r>
              <a:rPr lang="en-US" dirty="0" err="1"/>
              <a:t>eines</a:t>
            </a:r>
            <a:r>
              <a:rPr lang="en-US" dirty="0"/>
              <a:t> </a:t>
            </a:r>
            <a:r>
              <a:rPr lang="en-US" dirty="0" err="1"/>
              <a:t>standardisierten</a:t>
            </a:r>
            <a:r>
              <a:rPr lang="en-US" dirty="0"/>
              <a:t>, </a:t>
            </a:r>
            <a:r>
              <a:rPr lang="en-US" dirty="0" err="1"/>
              <a:t>computergestützen</a:t>
            </a:r>
            <a:r>
              <a:rPr lang="en-US" dirty="0"/>
              <a:t> Interviews (DIA-X/M-CIDI) </a:t>
            </a:r>
            <a:r>
              <a:rPr lang="en-US" dirty="0" err="1"/>
              <a:t>erhoben</a:t>
            </a:r>
            <a:r>
              <a:rPr lang="en-US" dirty="0"/>
              <a:t>.</a:t>
            </a:r>
          </a:p>
          <a:p>
            <a:endParaRPr lang="en-US" dirty="0"/>
          </a:p>
          <a:p>
            <a:r>
              <a:rPr lang="en-US" dirty="0"/>
              <a:t>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E9EB4E-889D-4D97-BAE0-0CBE2EA1EE7E}" type="slidenum">
              <a:rPr kumimoji="0" 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994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51275" y="9428163"/>
            <a:ext cx="2944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733B9B-0748-46F3-939C-0E23615D9F19}" type="slidenum">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89091" name="Rectangle 7"/>
          <p:cNvSpPr txBox="1">
            <a:spLocks noGrp="1" noChangeArrowheads="1"/>
          </p:cNvSpPr>
          <p:nvPr/>
        </p:nvSpPr>
        <p:spPr bwMode="auto">
          <a:xfrm>
            <a:off x="3854450" y="9466263"/>
            <a:ext cx="29464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a:spcBef>
                <a:spcPct val="30000"/>
              </a:spcBef>
              <a:defRPr sz="1200">
                <a:solidFill>
                  <a:schemeClr val="tx1"/>
                </a:solidFill>
                <a:latin typeface="Times New Roman" panose="02020603050405020304" pitchFamily="18" charset="0"/>
              </a:defRPr>
            </a:lvl1pPr>
            <a:lvl2pPr marL="742950" indent="-285750" defTabSz="920750">
              <a:spcBef>
                <a:spcPct val="30000"/>
              </a:spcBef>
              <a:defRPr sz="1200">
                <a:solidFill>
                  <a:schemeClr val="tx1"/>
                </a:solidFill>
                <a:latin typeface="Times New Roman" panose="02020603050405020304" pitchFamily="18" charset="0"/>
              </a:defRPr>
            </a:lvl2pPr>
            <a:lvl3pPr marL="1143000" indent="-228600" defTabSz="920750">
              <a:spcBef>
                <a:spcPct val="30000"/>
              </a:spcBef>
              <a:defRPr sz="1200">
                <a:solidFill>
                  <a:schemeClr val="tx1"/>
                </a:solidFill>
                <a:latin typeface="Times New Roman" panose="02020603050405020304" pitchFamily="18" charset="0"/>
              </a:defRPr>
            </a:lvl3pPr>
            <a:lvl4pPr marL="1600200" indent="-228600" defTabSz="920750">
              <a:spcBef>
                <a:spcPct val="30000"/>
              </a:spcBef>
              <a:defRPr sz="1200">
                <a:solidFill>
                  <a:schemeClr val="tx1"/>
                </a:solidFill>
                <a:latin typeface="Times New Roman" panose="02020603050405020304" pitchFamily="18" charset="0"/>
              </a:defRPr>
            </a:lvl4pPr>
            <a:lvl5pPr marL="2057400" indent="-228600" defTabSz="920750">
              <a:spcBef>
                <a:spcPct val="30000"/>
              </a:spcBef>
              <a:defRPr sz="1200">
                <a:solidFill>
                  <a:schemeClr val="tx1"/>
                </a:solidFill>
                <a:latin typeface="Times New Roman"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5315808F-5A43-45C4-A660-F8649C871655}" type="slidenum">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20750" rtl="0" eaLnBrk="1" fontAlgn="base" latinLnBrk="0" hangingPunct="1">
                <a:lnSpc>
                  <a:spcPct val="100000"/>
                </a:lnSpc>
                <a:spcBef>
                  <a:spcPct val="0"/>
                </a:spcBef>
                <a:spcAft>
                  <a:spcPct val="0"/>
                </a:spcAft>
                <a:buClrTx/>
                <a:buSzTx/>
                <a:buFontTx/>
                <a:buNone/>
                <a:tabLst/>
                <a:defRPr/>
              </a:pPr>
              <a:t>39</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89092" name="Rectangle 2"/>
          <p:cNvSpPr>
            <a:spLocks noGrp="1" noRot="1" noChangeAspect="1" noChangeArrowheads="1" noTextEdit="1"/>
          </p:cNvSpPr>
          <p:nvPr>
            <p:ph type="sldImg"/>
          </p:nvPr>
        </p:nvSpPr>
        <p:spPr>
          <a:xfrm>
            <a:off x="90488" y="776288"/>
            <a:ext cx="6619875" cy="3724275"/>
          </a:xfrm>
          <a:ln/>
        </p:spPr>
      </p:sp>
      <p:sp>
        <p:nvSpPr>
          <p:cNvPr id="89093" name="Rectangle 3"/>
          <p:cNvSpPr>
            <a:spLocks noGrp="1" noChangeArrowheads="1"/>
          </p:cNvSpPr>
          <p:nvPr>
            <p:ph type="body" idx="1"/>
          </p:nvPr>
        </p:nvSpPr>
        <p:spPr>
          <a:xfrm>
            <a:off x="906463" y="4732338"/>
            <a:ext cx="4987925"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r>
              <a:rPr lang="de-DE" altLang="de-DE" b="1">
                <a:ea typeface="ＭＳ Ｐゴシック" panose="020B0600070205080204" pitchFamily="34" charset="-128"/>
              </a:rPr>
              <a:t>Der Hausarzt muss sich nicht genau mit allen Wirkstoffen und Präparaten auskennen. Stattdessen sollte er sich auf 2-3 Medikamente beschränken und mit diesen Erfahrungen sammeln. Wichtiger als die Wahl des Medikaments ist die korrekte Anwendung. </a:t>
            </a:r>
          </a:p>
          <a:p>
            <a:pPr eaLnBrk="1" hangingPunct="1"/>
            <a:endParaRPr lang="de-DE" altLang="de-DE" b="1">
              <a:ea typeface="ＭＳ Ｐゴシック" panose="020B0600070205080204" pitchFamily="34" charset="-128"/>
            </a:endParaRPr>
          </a:p>
          <a:p>
            <a:pPr eaLnBrk="1" hangingPunct="1"/>
            <a:r>
              <a:rPr lang="de-DE" altLang="de-DE" b="1">
                <a:solidFill>
                  <a:srgbClr val="FF0000"/>
                </a:solidFill>
                <a:ea typeface="ＭＳ Ｐゴシック" panose="020B0600070205080204" pitchFamily="34" charset="-128"/>
              </a:rPr>
              <a:t>Thema Johanniskraut:</a:t>
            </a:r>
          </a:p>
          <a:p>
            <a:pPr eaLnBrk="1" hangingPunct="1"/>
            <a:r>
              <a:rPr lang="de-DE" altLang="de-DE" b="1">
                <a:ea typeface="ＭＳ Ｐゴシック" panose="020B0600070205080204" pitchFamily="34" charset="-128"/>
              </a:rPr>
              <a:t>In der hausärztlichen Praxis spielten in Deutschland die Johanniskrautpräparate bisher eine übergeordnete Rolle und sind die dort am häufigsten verschriebenen antidepressiven Medikamente. In der Regel geschieht dies, weil diese Medikamente relativ nebenwirkungsarm sind und Patienten eher bereit sind, diese zu nehmen als synthetische Antidepressiva. Laut KBV (Dr. Eva Susanne Dietrich, 20.08.2004) </a:t>
            </a:r>
            <a:r>
              <a:rPr lang="de-DE" altLang="de-DE" b="1">
                <a:solidFill>
                  <a:srgbClr val="000000"/>
                </a:solidFill>
                <a:ea typeface="ＭＳ Ｐゴシック" panose="020B0600070205080204" pitchFamily="34" charset="-128"/>
                <a:cs typeface="Arial" panose="020B0604020202020204" pitchFamily="34" charset="0"/>
              </a:rPr>
              <a:t>sind seit 2004 nur noch bei der Diagnose </a:t>
            </a:r>
            <a:r>
              <a:rPr lang="de-DE" altLang="de-DE" b="1" u="sng">
                <a:solidFill>
                  <a:srgbClr val="000000"/>
                </a:solidFill>
                <a:ea typeface="ＭＳ Ｐゴシック" panose="020B0600070205080204" pitchFamily="34" charset="-128"/>
                <a:cs typeface="Arial" panose="020B0604020202020204" pitchFamily="34" charset="0"/>
              </a:rPr>
              <a:t>„mittelschwere Depression“</a:t>
            </a:r>
            <a:r>
              <a:rPr lang="de-DE" altLang="de-DE" b="1">
                <a:solidFill>
                  <a:srgbClr val="000000"/>
                </a:solidFill>
                <a:ea typeface="ＭＳ Ｐゴシック" panose="020B0600070205080204" pitchFamily="34" charset="-128"/>
                <a:cs typeface="Arial" panose="020B0604020202020204" pitchFamily="34" charset="0"/>
              </a:rPr>
              <a:t> Johanniskraut-Präparate zu Lasten der GKV verordnungsfähig. Sie müssen mindestens 300 mg pro Applikationsform enthalten und außerdem für die Indikation „mittelschwere Depression“ oder  „depressive Verstimmungszustände“ zugelassen sein. Allerdings empfiehlt sich unter klinischen Gesichtspunkten bei einer mittelschweren Depression meist eher die Verschreibung eines synthetischen Antidepressivums. Auf die möglichen Interaktionen mit anderen Arzneimitteln sollte hingewiesen werden.</a:t>
            </a:r>
            <a:endParaRPr lang="de-DE" altLang="de-DE" b="1">
              <a:ea typeface="ＭＳ Ｐゴシック" panose="020B0600070205080204" pitchFamily="34" charset="-128"/>
            </a:endParaRPr>
          </a:p>
        </p:txBody>
      </p:sp>
    </p:spTree>
    <p:extLst>
      <p:ext uri="{BB962C8B-B14F-4D97-AF65-F5344CB8AC3E}">
        <p14:creationId xmlns:p14="http://schemas.microsoft.com/office/powerpoint/2010/main" val="293631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63FEA-D3C3-490B-8EBE-EF199FE17D7D}" type="slidenum">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7938" name="Rectangle 2"/>
          <p:cNvSpPr>
            <a:spLocks noGrp="1" noRot="1" noChangeAspect="1" noChangeArrowheads="1" noTextEdit="1"/>
          </p:cNvSpPr>
          <p:nvPr>
            <p:ph type="sldImg"/>
          </p:nvPr>
        </p:nvSpPr>
        <p:spPr>
          <a:xfrm>
            <a:off x="588963" y="800100"/>
            <a:ext cx="5680075" cy="3195638"/>
          </a:xfrm>
          <a:ln/>
        </p:spPr>
      </p:sp>
      <p:sp>
        <p:nvSpPr>
          <p:cNvPr id="167939" name="Rectangle 3"/>
          <p:cNvSpPr>
            <a:spLocks noGrp="1" noChangeArrowheads="1"/>
          </p:cNvSpPr>
          <p:nvPr>
            <p:ph type="body" idx="1"/>
          </p:nvPr>
        </p:nvSpPr>
        <p:spPr>
          <a:xfrm>
            <a:off x="914400" y="4357688"/>
            <a:ext cx="5029200" cy="4133850"/>
          </a:xfrm>
        </p:spPr>
        <p:txBody>
          <a:bodyPr/>
          <a:lstStyle/>
          <a:p>
            <a:endParaRPr lang="de-DE"/>
          </a:p>
        </p:txBody>
      </p:sp>
    </p:spTree>
    <p:extLst>
      <p:ext uri="{BB962C8B-B14F-4D97-AF65-F5344CB8AC3E}">
        <p14:creationId xmlns:p14="http://schemas.microsoft.com/office/powerpoint/2010/main" val="358743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CBAA25-A911-490D-9694-58CB84AA913B}" type="slidenum">
              <a:rPr kumimoji="0" lang="fr-FR"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7827" name="Rectangle 2"/>
          <p:cNvSpPr>
            <a:spLocks noGrp="1" noRot="1" noChangeAspect="1" noChangeArrowheads="1" noTextEdit="1"/>
          </p:cNvSpPr>
          <p:nvPr>
            <p:ph type="sldImg"/>
          </p:nvPr>
        </p:nvSpPr>
        <p:spPr>
          <a:xfrm>
            <a:off x="69850" y="769938"/>
            <a:ext cx="6664325" cy="3749675"/>
          </a:xfrm>
          <a:ln/>
        </p:spPr>
      </p:sp>
      <p:sp>
        <p:nvSpPr>
          <p:cNvPr id="77828" name="Rectangle 3"/>
          <p:cNvSpPr>
            <a:spLocks noGrp="1" noChangeArrowheads="1"/>
          </p:cNvSpPr>
          <p:nvPr>
            <p:ph type="body" idx="1"/>
          </p:nvPr>
        </p:nvSpPr>
        <p:spPr>
          <a:xfrm>
            <a:off x="906463" y="4743450"/>
            <a:ext cx="4984750" cy="441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t>Im Vergleich zu den verfügbaren Antidepressiva besitzt Valdoxan ein neuartiges pharmakologisches Profil und ist das einzige Antidepressivum mit einer Affinität zu melatonergen Rezeptoren. </a:t>
            </a:r>
          </a:p>
          <a:p>
            <a:pPr eaLnBrk="1" hangingPunct="1"/>
            <a:r>
              <a:rPr lang="de-DE" altLang="de-DE"/>
              <a:t>Bindungsstudien deuten darauf hin, dass Valdoxan nur eine vernachlässigbare Affinität zu </a:t>
            </a:r>
            <a:r>
              <a:rPr lang="de-DE" altLang="de-DE">
                <a:sym typeface="Symbol" panose="05050102010706020507" pitchFamily="18" charset="2"/>
              </a:rPr>
              <a:t></a:t>
            </a:r>
            <a:r>
              <a:rPr lang="de-DE" altLang="de-DE"/>
              <a:t>-adrenergen, </a:t>
            </a:r>
            <a:r>
              <a:rPr lang="de-DE" altLang="de-DE">
                <a:sym typeface="Symbol" panose="05050102010706020507" pitchFamily="18" charset="2"/>
              </a:rPr>
              <a:t></a:t>
            </a:r>
            <a:r>
              <a:rPr lang="de-DE" altLang="de-DE"/>
              <a:t>-adrenergen, histaminergen, cholinergen, dopaminergen oder GABAergen Rezeptoren und zu monoaminergen Transportern besitzt. </a:t>
            </a:r>
          </a:p>
          <a:p>
            <a:pPr eaLnBrk="1" hangingPunct="1"/>
            <a:r>
              <a:rPr lang="de-DE" altLang="de-DE"/>
              <a:t>Dieses innovative Rezeptorprofil erklärt auch die gute Verträglichkeit des Präparates.</a:t>
            </a:r>
            <a:endParaRPr lang="en-US" altLang="de-DE"/>
          </a:p>
        </p:txBody>
      </p:sp>
    </p:spTree>
    <p:extLst>
      <p:ext uri="{BB962C8B-B14F-4D97-AF65-F5344CB8AC3E}">
        <p14:creationId xmlns:p14="http://schemas.microsoft.com/office/powerpoint/2010/main" val="426355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ED015E-6650-4C7B-A6C9-B2A093FF3767}" type="slidenum">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1529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95C82E-8E58-455D-89F9-D63F443CB1B4}" type="slidenum">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7700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E275A3-C1BC-4617-B589-571C78B31046}" type="slidenum">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0114" name="Rectangle 2"/>
          <p:cNvSpPr>
            <a:spLocks noGrp="1" noRot="1" noChangeAspect="1" noChangeArrowheads="1" noTextEdit="1"/>
          </p:cNvSpPr>
          <p:nvPr>
            <p:ph type="sldImg"/>
          </p:nvPr>
        </p:nvSpPr>
        <p:spPr>
          <a:xfrm>
            <a:off x="381000" y="685800"/>
            <a:ext cx="6096000" cy="3429000"/>
          </a:xfrm>
          <a:ln/>
        </p:spPr>
      </p:sp>
      <p:sp>
        <p:nvSpPr>
          <p:cNvPr id="9011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379273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EA8BCC-032C-4112-BEC8-45DAF1E88BAB}" type="slidenum">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5365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DD54F-F354-491D-94FA-E998DBA610E3}" type="slidenum">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3186" name="Rectangle 2"/>
          <p:cNvSpPr>
            <a:spLocks noGrp="1" noRot="1" noChangeAspect="1" noChangeArrowheads="1" noTextEdit="1"/>
          </p:cNvSpPr>
          <p:nvPr>
            <p:ph type="sldImg"/>
          </p:nvPr>
        </p:nvSpPr>
        <p:spPr>
          <a:xfrm>
            <a:off x="381000" y="685800"/>
            <a:ext cx="6096000" cy="3429000"/>
          </a:xfrm>
          <a:ln/>
        </p:spPr>
      </p:sp>
      <p:sp>
        <p:nvSpPr>
          <p:cNvPr id="931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9240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6D727B-70AB-4AA5-A209-B146E1C2A54E}" type="slidenum">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67619" name="Rectangle 2"/>
          <p:cNvSpPr>
            <a:spLocks noGrp="1" noRot="1" noChangeAspect="1" noChangeArrowheads="1" noTextEdit="1"/>
          </p:cNvSpPr>
          <p:nvPr>
            <p:ph type="sldImg"/>
          </p:nvPr>
        </p:nvSpPr>
        <p:spPr>
          <a:xfrm>
            <a:off x="382588" y="714375"/>
            <a:ext cx="6096000" cy="3430588"/>
          </a:xfrm>
          <a:ln/>
        </p:spPr>
      </p:sp>
      <p:sp>
        <p:nvSpPr>
          <p:cNvPr id="367620" name="Rectangle 3"/>
          <p:cNvSpPr>
            <a:spLocks noGrp="1" noChangeArrowheads="1"/>
          </p:cNvSpPr>
          <p:nvPr>
            <p:ph type="body" idx="1"/>
          </p:nvPr>
        </p:nvSpPr>
        <p:spPr>
          <a:xfrm>
            <a:off x="914400" y="4359275"/>
            <a:ext cx="5032375" cy="4073525"/>
          </a:xfrm>
          <a:noFill/>
        </p:spPr>
        <p:txBody>
          <a:bodyPr/>
          <a:lstStyle/>
          <a:p>
            <a:pPr eaLnBrk="1" hangingPunct="1"/>
            <a:r>
              <a:rPr lang="de-DE" altLang="de-DE" b="1">
                <a:cs typeface="Arial" panose="020B0604020202020204" pitchFamily="34" charset="0"/>
              </a:rPr>
              <a:t>Durch Kombination anticholinerg wirksamer Medikamente kann es zu anticholinergen Komplikationen (z.B. Delir, Harnverhalt) kommen.</a:t>
            </a:r>
            <a:r>
              <a:rPr lang="de-DE" altLang="de-DE"/>
              <a:t> </a:t>
            </a:r>
          </a:p>
        </p:txBody>
      </p:sp>
    </p:spTree>
    <p:extLst>
      <p:ext uri="{BB962C8B-B14F-4D97-AF65-F5344CB8AC3E}">
        <p14:creationId xmlns:p14="http://schemas.microsoft.com/office/powerpoint/2010/main" val="119611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944790-0FF8-433B-8337-E6E21519ACE3}"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7523" name="Rectangle 2"/>
          <p:cNvSpPr>
            <a:spLocks noGrp="1" noRot="1" noChangeAspect="1" noChangeArrowheads="1" noTextEdit="1"/>
          </p:cNvSpPr>
          <p:nvPr>
            <p:ph type="sldImg"/>
          </p:nvPr>
        </p:nvSpPr>
        <p:spPr>
          <a:xfrm>
            <a:off x="381000" y="685800"/>
            <a:ext cx="6096000" cy="3429000"/>
          </a:xfrm>
          <a:ln/>
        </p:spPr>
      </p:sp>
      <p:sp>
        <p:nvSpPr>
          <p:cNvPr id="107524" name="Rectangle 3"/>
          <p:cNvSpPr>
            <a:spLocks noGrp="1" noChangeArrowheads="1"/>
          </p:cNvSpPr>
          <p:nvPr>
            <p:ph type="body" idx="1"/>
          </p:nvPr>
        </p:nvSpPr>
        <p:spPr>
          <a:xfrm>
            <a:off x="1052513" y="4211638"/>
            <a:ext cx="4968875" cy="4752975"/>
          </a:xfrm>
          <a:noFill/>
        </p:spPr>
        <p:txBody>
          <a:bodyPr/>
          <a:lstStyle/>
          <a:p>
            <a:pPr marL="85725" indent="-85725"/>
            <a:endParaRPr lang="de-DE" altLang="de-DE" sz="900"/>
          </a:p>
        </p:txBody>
      </p:sp>
    </p:spTree>
    <p:extLst>
      <p:ext uri="{BB962C8B-B14F-4D97-AF65-F5344CB8AC3E}">
        <p14:creationId xmlns:p14="http://schemas.microsoft.com/office/powerpoint/2010/main" val="247412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281C65-E62B-41F0-A8F6-E40B30DFD278}"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0179" name="Rectangle 2"/>
          <p:cNvSpPr>
            <a:spLocks noGrp="1" noRot="1" noChangeAspect="1" noChangeArrowheads="1" noTextEdit="1"/>
          </p:cNvSpPr>
          <p:nvPr>
            <p:ph type="sldImg"/>
          </p:nvPr>
        </p:nvSpPr>
        <p:spPr>
          <a:xfrm>
            <a:off x="179388" y="731838"/>
            <a:ext cx="6497637" cy="3656012"/>
          </a:xfrm>
          <a:ln/>
        </p:spPr>
      </p:sp>
      <p:sp>
        <p:nvSpPr>
          <p:cNvPr id="50180" name="Rectangle 3"/>
          <p:cNvSpPr>
            <a:spLocks noGrp="1" noChangeArrowheads="1"/>
          </p:cNvSpPr>
          <p:nvPr>
            <p:ph type="body" idx="1"/>
          </p:nvPr>
        </p:nvSpPr>
        <p:spPr>
          <a:xfrm>
            <a:off x="914400" y="4630738"/>
            <a:ext cx="5026025" cy="4387850"/>
          </a:xfrm>
          <a:noFill/>
        </p:spPr>
        <p:txBody>
          <a:bodyPr/>
          <a:lstStyle/>
          <a:p>
            <a:endParaRPr lang="de-DE" altLang="de-DE"/>
          </a:p>
        </p:txBody>
      </p:sp>
    </p:spTree>
    <p:extLst>
      <p:ext uri="{BB962C8B-B14F-4D97-AF65-F5344CB8AC3E}">
        <p14:creationId xmlns:p14="http://schemas.microsoft.com/office/powerpoint/2010/main" val="1591204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80DF82-DA41-4DDE-9E69-33E774175C8E}"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109571" name="Rectangle 2"/>
          <p:cNvSpPr>
            <a:spLocks noGrp="1" noRot="1" noChangeAspect="1" noChangeArrowheads="1" noTextEdit="1"/>
          </p:cNvSpPr>
          <p:nvPr>
            <p:ph type="sldImg"/>
          </p:nvPr>
        </p:nvSpPr>
        <p:spPr>
          <a:xfrm>
            <a:off x="381000" y="685800"/>
            <a:ext cx="6096000" cy="3429000"/>
          </a:xfrm>
          <a:ln/>
        </p:spPr>
      </p:sp>
      <p:sp>
        <p:nvSpPr>
          <p:cNvPr id="109572" name="Rectangle 3"/>
          <p:cNvSpPr>
            <a:spLocks noGrp="1" noChangeArrowheads="1"/>
          </p:cNvSpPr>
          <p:nvPr>
            <p:ph type="body" idx="1"/>
          </p:nvPr>
        </p:nvSpPr>
        <p:spPr>
          <a:xfrm>
            <a:off x="1052513" y="4343400"/>
            <a:ext cx="48910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8900" indent="-88900">
              <a:buFontTx/>
              <a:buChar char="•"/>
            </a:pPr>
            <a:r>
              <a:rPr lang="de-DE" altLang="de-DE"/>
              <a:t>Zumeist beeinflussen andere Faktoren als die Leitlinien die Entscheidung für oder gegen eine Langzeittherapie. </a:t>
            </a:r>
          </a:p>
          <a:p>
            <a:pPr marL="355600" lvl="1" indent="-76200">
              <a:buFontTx/>
              <a:buChar char="•"/>
            </a:pPr>
            <a:r>
              <a:rPr lang="de-DE" altLang="de-DE"/>
              <a:t>Somit wird die Höhe des Rückfallrisikos nicht nur durch die Zahl und Frequenz vorhergehender Episoden, sondern auch durch Faktoren wie den Remissionsgrad, das Vorhandensein einer Double Depression oder höheres Alter maßgeblich beeinflusst. </a:t>
            </a:r>
          </a:p>
          <a:p>
            <a:pPr marL="355600" lvl="1" indent="-76200">
              <a:buFontTx/>
              <a:buChar char="•"/>
            </a:pPr>
            <a:r>
              <a:rPr lang="de-DE" altLang="de-DE"/>
              <a:t>In die Entscheidungsfindung müssen außerdem die weiteren genannten Kriterien eingehen.</a:t>
            </a:r>
          </a:p>
          <a:p>
            <a:pPr marL="88900" indent="-88900">
              <a:buFontTx/>
              <a:buChar char="•"/>
            </a:pPr>
            <a:r>
              <a:rPr lang="de-DE" altLang="de-DE"/>
              <a:t>Die hier gezeigte DGPPN-Leitlinie zeigt zur Langzeitbehandlung im Wesentlichen Übereinstimmungen zu anderen internationalen Leitlinien (z.B. APA Leitlinie).</a:t>
            </a:r>
          </a:p>
          <a:p>
            <a:pPr marL="88900" indent="-88900">
              <a:buFontTx/>
              <a:buChar char="•"/>
            </a:pPr>
            <a:r>
              <a:rPr lang="de-DE" altLang="de-DE"/>
              <a:t>Zumeist werden dort zwischen 2 und 5 Jahren Rückfallprophylaxe empfohlen.</a:t>
            </a:r>
          </a:p>
          <a:p>
            <a:pPr marL="88900" indent="-88900">
              <a:buFontTx/>
              <a:buChar char="•"/>
            </a:pPr>
            <a:endParaRPr lang="de-DE" altLang="de-DE"/>
          </a:p>
        </p:txBody>
      </p:sp>
    </p:spTree>
    <p:extLst>
      <p:ext uri="{BB962C8B-B14F-4D97-AF65-F5344CB8AC3E}">
        <p14:creationId xmlns:p14="http://schemas.microsoft.com/office/powerpoint/2010/main" val="4179185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8B60FF-A4F0-4939-9497-4CC1DF7D7869}"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1619" name="Rectangle 2"/>
          <p:cNvSpPr>
            <a:spLocks noGrp="1" noRot="1" noChangeAspect="1" noChangeArrowheads="1" noTextEdit="1"/>
          </p:cNvSpPr>
          <p:nvPr>
            <p:ph type="sldImg"/>
          </p:nvPr>
        </p:nvSpPr>
        <p:spPr>
          <a:xfrm>
            <a:off x="381000" y="685800"/>
            <a:ext cx="6096000" cy="3429000"/>
          </a:xfrm>
          <a:ln/>
        </p:spPr>
      </p:sp>
      <p:sp>
        <p:nvSpPr>
          <p:cNvPr id="111620" name="Rectangle 3"/>
          <p:cNvSpPr>
            <a:spLocks noGrp="1" noChangeArrowheads="1"/>
          </p:cNvSpPr>
          <p:nvPr>
            <p:ph type="body" idx="1"/>
          </p:nvPr>
        </p:nvSpPr>
        <p:spPr>
          <a:xfrm>
            <a:off x="981075" y="4343400"/>
            <a:ext cx="4962525" cy="4114800"/>
          </a:xfrm>
          <a:noFill/>
        </p:spPr>
        <p:txBody>
          <a:bodyPr/>
          <a:lstStyle/>
          <a:p>
            <a:pPr marL="88900" indent="-88900" eaLnBrk="1" hangingPunct="1">
              <a:buFontTx/>
              <a:buChar char="•"/>
            </a:pPr>
            <a:r>
              <a:rPr lang="de-DE" altLang="de-DE"/>
              <a:t>Die Wichtigkeit einer </a:t>
            </a:r>
            <a:r>
              <a:rPr lang="de-DE" altLang="de-DE" u="sng"/>
              <a:t>Erhaltungs- und Langzeittherapie</a:t>
            </a:r>
            <a:r>
              <a:rPr lang="de-DE" altLang="de-DE"/>
              <a:t> bei Patienten mit unipolaren Depressionen ist in einer Metaanalyse erneut eindrücklich bestätigt worden. </a:t>
            </a:r>
          </a:p>
          <a:p>
            <a:pPr marL="88900" indent="-88900" eaLnBrk="1" hangingPunct="1">
              <a:buFontTx/>
              <a:buChar char="•"/>
            </a:pPr>
            <a:r>
              <a:rPr lang="de-DE" altLang="de-DE"/>
              <a:t>In diese Analyse gingen Studien mit unterschiedlicher Dauer ein (von wenigen Monaten bis zu 3 Jahren), was die Unterschiede in den Plazebo-Rückfallraten erklärt.</a:t>
            </a:r>
          </a:p>
          <a:p>
            <a:pPr marL="88900" indent="-88900" eaLnBrk="1" hangingPunct="1">
              <a:buFontTx/>
              <a:buChar char="•"/>
            </a:pPr>
            <a:r>
              <a:rPr lang="de-DE" altLang="de-DE"/>
              <a:t>Die Weiterführung der in der Akutbehandlung wirksamen Antidepressiva in unveränderter Dosierung </a:t>
            </a:r>
            <a:r>
              <a:rPr lang="de-DE" altLang="de-DE" u="sng"/>
              <a:t>halbiert</a:t>
            </a:r>
            <a:r>
              <a:rPr lang="de-DE" altLang="de-DE"/>
              <a:t> oder </a:t>
            </a:r>
            <a:r>
              <a:rPr lang="de-DE" altLang="de-DE" u="sng"/>
              <a:t>drittelt</a:t>
            </a:r>
            <a:r>
              <a:rPr lang="de-DE" altLang="de-DE"/>
              <a:t> die Gefahr eines Rückfalls.</a:t>
            </a:r>
          </a:p>
        </p:txBody>
      </p:sp>
    </p:spTree>
    <p:extLst>
      <p:ext uri="{BB962C8B-B14F-4D97-AF65-F5344CB8AC3E}">
        <p14:creationId xmlns:p14="http://schemas.microsoft.com/office/powerpoint/2010/main" val="54174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AB80AE-8F4D-41ED-B7B2-6DEC667A3771}"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5955" name="Rectangle 2"/>
          <p:cNvSpPr>
            <a:spLocks noGrp="1" noRot="1" noChangeAspect="1" noChangeArrowheads="1" noTextEdit="1"/>
          </p:cNvSpPr>
          <p:nvPr>
            <p:ph type="sldImg"/>
          </p:nvPr>
        </p:nvSpPr>
        <p:spPr>
          <a:xfrm>
            <a:off x="381000" y="685800"/>
            <a:ext cx="6096000" cy="3429000"/>
          </a:xfrm>
          <a:ln/>
        </p:spPr>
      </p:sp>
      <p:sp>
        <p:nvSpPr>
          <p:cNvPr id="1259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2005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3D17AD-9049-4FAE-850C-B8B12D91B231}"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3667" name="Rectangle 2"/>
          <p:cNvSpPr>
            <a:spLocks noGrp="1" noRot="1" noChangeAspect="1" noChangeArrowheads="1" noTextEdit="1"/>
          </p:cNvSpPr>
          <p:nvPr>
            <p:ph type="sldImg"/>
          </p:nvPr>
        </p:nvSpPr>
        <p:spPr>
          <a:xfrm>
            <a:off x="381000" y="685800"/>
            <a:ext cx="6096000" cy="3429000"/>
          </a:xfrm>
          <a:ln/>
        </p:spPr>
      </p:sp>
      <p:sp>
        <p:nvSpPr>
          <p:cNvPr id="113668" name="Rectangle 3"/>
          <p:cNvSpPr>
            <a:spLocks noGrp="1" noChangeArrowheads="1"/>
          </p:cNvSpPr>
          <p:nvPr>
            <p:ph type="body" idx="1"/>
          </p:nvPr>
        </p:nvSpPr>
        <p:spPr>
          <a:xfrm>
            <a:off x="814388" y="4343400"/>
            <a:ext cx="5229225" cy="4114800"/>
          </a:xfrm>
          <a:noFill/>
        </p:spPr>
        <p:txBody>
          <a:bodyPr/>
          <a:lstStyle/>
          <a:p>
            <a:pPr marL="92075" indent="-92075">
              <a:buFontTx/>
              <a:buChar char="•"/>
            </a:pPr>
            <a:r>
              <a:rPr lang="de-DE" altLang="de-DE"/>
              <a:t>Mit therapeutischem Drug Monitoring (TDM) kann fehlende Compliance erfaßt werden.</a:t>
            </a:r>
          </a:p>
          <a:p>
            <a:pPr marL="92075" indent="-92075">
              <a:buFontTx/>
              <a:buChar char="•"/>
            </a:pPr>
            <a:r>
              <a:rPr lang="de-DE" altLang="de-DE"/>
              <a:t>„Atypische“ Depressionen gehen einher mit Hypersomnie, Appetitsteigerung, Gewichtszunahme und erhöhter Empfindsamkeit gegenüber möglichen emotionalen Zurückweisungen. Therapeutisch besteht oft ein besseres Ansprechen auf SSRI und MAO - Inhibitoren als auf  Trizyklika.</a:t>
            </a:r>
          </a:p>
          <a:p>
            <a:pPr marL="92075" indent="-92075">
              <a:buFontTx/>
              <a:buChar char="•"/>
            </a:pPr>
            <a:r>
              <a:rPr lang="de-DE" altLang="de-DE"/>
              <a:t>Bei psychotischer Depression unbedingt Kombinationstherapie aus Antidepressivum und Neuroleptikum.</a:t>
            </a:r>
          </a:p>
        </p:txBody>
      </p:sp>
    </p:spTree>
    <p:extLst>
      <p:ext uri="{BB962C8B-B14F-4D97-AF65-F5344CB8AC3E}">
        <p14:creationId xmlns:p14="http://schemas.microsoft.com/office/powerpoint/2010/main" val="21904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AB80AE-8F4D-41ED-B7B2-6DEC667A3771}"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5955" name="Rectangle 2"/>
          <p:cNvSpPr>
            <a:spLocks noGrp="1" noRot="1" noChangeAspect="1" noChangeArrowheads="1" noTextEdit="1"/>
          </p:cNvSpPr>
          <p:nvPr>
            <p:ph type="sldImg"/>
          </p:nvPr>
        </p:nvSpPr>
        <p:spPr>
          <a:xfrm>
            <a:off x="381000" y="685800"/>
            <a:ext cx="6096000" cy="3429000"/>
          </a:xfrm>
          <a:ln/>
        </p:spPr>
      </p:sp>
      <p:sp>
        <p:nvSpPr>
          <p:cNvPr id="1259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8772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381000" y="685800"/>
            <a:ext cx="6096000" cy="3429000"/>
          </a:xfrm>
          <a:ln/>
        </p:spPr>
      </p:sp>
      <p:sp>
        <p:nvSpPr>
          <p:cNvPr id="71683" name="Notizenplatzhalter 2"/>
          <p:cNvSpPr>
            <a:spLocks noGrp="1"/>
          </p:cNvSpPr>
          <p:nvPr>
            <p:ph type="body" idx="1"/>
          </p:nvPr>
        </p:nvSpPr>
        <p:spPr>
          <a:noFill/>
        </p:spPr>
        <p:txBody>
          <a:bodyPr/>
          <a:lstStyle/>
          <a:p>
            <a:endParaRPr lang="de-DE" altLang="de-DE"/>
          </a:p>
        </p:txBody>
      </p:sp>
      <p:sp>
        <p:nvSpPr>
          <p:cNvPr id="71684" name="Foliennummernplatzhalt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8EFEB3-F39D-4059-8FB9-F80AC32E1C70}"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942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52A341-770E-407F-9229-EA693E0AD1DA}"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467" name="Rectangle 2"/>
          <p:cNvSpPr>
            <a:spLocks noGrp="1" noRot="1" noChangeAspect="1" noChangeArrowheads="1" noTextEdit="1"/>
          </p:cNvSpPr>
          <p:nvPr>
            <p:ph type="sldImg"/>
          </p:nvPr>
        </p:nvSpPr>
        <p:spPr>
          <a:xfrm>
            <a:off x="384175" y="715963"/>
            <a:ext cx="6096000" cy="3429000"/>
          </a:xfrm>
          <a:ln/>
        </p:spPr>
      </p:sp>
      <p:sp>
        <p:nvSpPr>
          <p:cNvPr id="62468" name="Rectangle 3"/>
          <p:cNvSpPr>
            <a:spLocks noGrp="1" noChangeArrowheads="1"/>
          </p:cNvSpPr>
          <p:nvPr>
            <p:ph type="body" idx="1"/>
          </p:nvPr>
        </p:nvSpPr>
        <p:spPr>
          <a:xfrm>
            <a:off x="914400" y="4359275"/>
            <a:ext cx="5032375" cy="4071938"/>
          </a:xfrm>
          <a:noFill/>
        </p:spPr>
        <p:txBody>
          <a:bodyPr/>
          <a:lstStyle/>
          <a:p>
            <a:pPr eaLnBrk="1" hangingPunct="1"/>
            <a:endParaRPr lang="de-DE" altLang="de-DE"/>
          </a:p>
        </p:txBody>
      </p:sp>
    </p:spTree>
    <p:extLst>
      <p:ext uri="{BB962C8B-B14F-4D97-AF65-F5344CB8AC3E}">
        <p14:creationId xmlns:p14="http://schemas.microsoft.com/office/powerpoint/2010/main" val="63743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52A341-770E-407F-9229-EA693E0AD1DA}"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467" name="Rectangle 2"/>
          <p:cNvSpPr>
            <a:spLocks noGrp="1" noRot="1" noChangeAspect="1" noChangeArrowheads="1" noTextEdit="1"/>
          </p:cNvSpPr>
          <p:nvPr>
            <p:ph type="sldImg"/>
          </p:nvPr>
        </p:nvSpPr>
        <p:spPr>
          <a:xfrm>
            <a:off x="384175" y="715963"/>
            <a:ext cx="6096000" cy="3429000"/>
          </a:xfrm>
          <a:ln/>
        </p:spPr>
      </p:sp>
      <p:sp>
        <p:nvSpPr>
          <p:cNvPr id="62468" name="Rectangle 3"/>
          <p:cNvSpPr>
            <a:spLocks noGrp="1" noChangeArrowheads="1"/>
          </p:cNvSpPr>
          <p:nvPr>
            <p:ph type="body" idx="1"/>
          </p:nvPr>
        </p:nvSpPr>
        <p:spPr>
          <a:xfrm>
            <a:off x="914400" y="4359275"/>
            <a:ext cx="5032375" cy="4071938"/>
          </a:xfrm>
          <a:noFill/>
        </p:spPr>
        <p:txBody>
          <a:bodyPr/>
          <a:lstStyle/>
          <a:p>
            <a:pPr eaLnBrk="1" hangingPunct="1"/>
            <a:endParaRPr lang="de-DE" altLang="de-DE"/>
          </a:p>
        </p:txBody>
      </p:sp>
    </p:spTree>
    <p:extLst>
      <p:ext uri="{BB962C8B-B14F-4D97-AF65-F5344CB8AC3E}">
        <p14:creationId xmlns:p14="http://schemas.microsoft.com/office/powerpoint/2010/main" val="2094081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52A341-770E-407F-9229-EA693E0AD1DA}"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467" name="Rectangle 2"/>
          <p:cNvSpPr>
            <a:spLocks noGrp="1" noRot="1" noChangeAspect="1" noChangeArrowheads="1" noTextEdit="1"/>
          </p:cNvSpPr>
          <p:nvPr>
            <p:ph type="sldImg"/>
          </p:nvPr>
        </p:nvSpPr>
        <p:spPr>
          <a:xfrm>
            <a:off x="384175" y="715963"/>
            <a:ext cx="6096000" cy="3429000"/>
          </a:xfrm>
          <a:ln/>
        </p:spPr>
      </p:sp>
      <p:sp>
        <p:nvSpPr>
          <p:cNvPr id="62468" name="Rectangle 3"/>
          <p:cNvSpPr>
            <a:spLocks noGrp="1" noChangeArrowheads="1"/>
          </p:cNvSpPr>
          <p:nvPr>
            <p:ph type="body" idx="1"/>
          </p:nvPr>
        </p:nvSpPr>
        <p:spPr>
          <a:xfrm>
            <a:off x="914400" y="4359275"/>
            <a:ext cx="5032375" cy="4071938"/>
          </a:xfrm>
          <a:noFill/>
        </p:spPr>
        <p:txBody>
          <a:bodyPr/>
          <a:lstStyle/>
          <a:p>
            <a:pPr eaLnBrk="1" hangingPunct="1"/>
            <a:endParaRPr lang="de-DE" altLang="de-DE"/>
          </a:p>
        </p:txBody>
      </p:sp>
    </p:spTree>
    <p:extLst>
      <p:ext uri="{BB962C8B-B14F-4D97-AF65-F5344CB8AC3E}">
        <p14:creationId xmlns:p14="http://schemas.microsoft.com/office/powerpoint/2010/main" val="274503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lienbildplatzhalter 1"/>
          <p:cNvSpPr>
            <a:spLocks noGrp="1" noRot="1" noChangeAspect="1" noTextEdit="1"/>
          </p:cNvSpPr>
          <p:nvPr>
            <p:ph type="sldImg"/>
          </p:nvPr>
        </p:nvSpPr>
        <p:spPr>
          <a:xfrm>
            <a:off x="381000" y="685800"/>
            <a:ext cx="6096000" cy="3429000"/>
          </a:xfrm>
          <a:ln/>
        </p:spPr>
      </p:sp>
      <p:sp>
        <p:nvSpPr>
          <p:cNvPr id="2406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4064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900">
                <a:solidFill>
                  <a:schemeClr val="tx1"/>
                </a:solidFill>
                <a:latin typeface="Frutiger LT 45 Light" panose="020B0403030504020204" pitchFamily="34" charset="0"/>
                <a:ea typeface="ＭＳ Ｐゴシック" panose="020B0600070205080204" pitchFamily="34" charset="-128"/>
              </a:defRPr>
            </a:lvl1pPr>
            <a:lvl2pPr marL="742950" indent="-285750" defTabSz="909638">
              <a:defRPr sz="900">
                <a:solidFill>
                  <a:schemeClr val="tx1"/>
                </a:solidFill>
                <a:latin typeface="Frutiger LT 45 Light" panose="020B0403030504020204" pitchFamily="34" charset="0"/>
                <a:ea typeface="ＭＳ Ｐゴシック" panose="020B0600070205080204" pitchFamily="34" charset="-128"/>
              </a:defRPr>
            </a:lvl2pPr>
            <a:lvl3pPr marL="1143000" indent="-228600" defTabSz="909638">
              <a:defRPr sz="900">
                <a:solidFill>
                  <a:schemeClr val="tx1"/>
                </a:solidFill>
                <a:latin typeface="Frutiger LT 45 Light" panose="020B0403030504020204" pitchFamily="34" charset="0"/>
                <a:ea typeface="ＭＳ Ｐゴシック" panose="020B0600070205080204" pitchFamily="34" charset="-128"/>
              </a:defRPr>
            </a:lvl3pPr>
            <a:lvl4pPr marL="1600200" indent="-228600" defTabSz="909638">
              <a:defRPr sz="900">
                <a:solidFill>
                  <a:schemeClr val="tx1"/>
                </a:solidFill>
                <a:latin typeface="Frutiger LT 45 Light" panose="020B0403030504020204" pitchFamily="34" charset="0"/>
                <a:ea typeface="ＭＳ Ｐゴシック" panose="020B0600070205080204" pitchFamily="34" charset="-128"/>
              </a:defRPr>
            </a:lvl4pPr>
            <a:lvl5pPr marL="2057400" indent="-228600" defTabSz="909638">
              <a:defRPr sz="900">
                <a:solidFill>
                  <a:schemeClr val="tx1"/>
                </a:solidFill>
                <a:latin typeface="Frutiger LT 45 Light" panose="020B0403030504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900">
                <a:solidFill>
                  <a:schemeClr val="tx1"/>
                </a:solidFill>
                <a:latin typeface="Frutiger LT 45 Light" panose="020B0403030504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900">
                <a:solidFill>
                  <a:schemeClr val="tx1"/>
                </a:solidFill>
                <a:latin typeface="Frutiger LT 45 Light" panose="020B0403030504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900">
                <a:solidFill>
                  <a:schemeClr val="tx1"/>
                </a:solidFill>
                <a:latin typeface="Frutiger LT 45 Light" panose="020B0403030504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900">
                <a:solidFill>
                  <a:schemeClr val="tx1"/>
                </a:solidFill>
                <a:latin typeface="Frutiger LT 45 Light" panose="020B0403030504020204" pitchFamily="34" charset="0"/>
                <a:ea typeface="ＭＳ Ｐゴシック" panose="020B0600070205080204" pitchFamily="34" charset="-128"/>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FE82019A-347F-4DAC-B1C4-1FA9E0F1F939}"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09638" rtl="0" eaLnBrk="1" fontAlgn="base" latinLnBrk="0" hangingPunct="1">
                <a:lnSpc>
                  <a:spcPct val="100000"/>
                </a:lnSpc>
                <a:spcBef>
                  <a:spcPct val="0"/>
                </a:spcBef>
                <a:spcAft>
                  <a:spcPct val="0"/>
                </a:spcAft>
                <a:buClrTx/>
                <a:buSzTx/>
                <a:buFontTx/>
                <a:buNone/>
                <a:tabLst/>
                <a:defRPr/>
              </a:pPr>
              <a:t>32</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6783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ist die zielgerichtete Vernichtung des eigenen Lebens Ausdruck individueller Persönlichkeitsentfaltung und somit grundrechtlich nicht geschützt? Gibt es objektive Menschenwürde, die nicht zur Disposition des Einzelnen steht, einen unantastbaren Wert menschlichen Lebens? </a:t>
            </a:r>
            <a:r>
              <a:rPr lang="de-DE"/>
              <a:t>striktes Verbot jeder Tötung, auch der Selbsttötung?)</a:t>
            </a:r>
          </a:p>
        </p:txBody>
      </p:sp>
      <p:sp>
        <p:nvSpPr>
          <p:cNvPr id="4" name="Foliennummernplatzhalter 3"/>
          <p:cNvSpPr>
            <a:spLocks noGrp="1"/>
          </p:cNvSpPr>
          <p:nvPr>
            <p:ph type="sldNum" sz="quarter" idx="10"/>
          </p:nvPr>
        </p:nvSpPr>
        <p:spPr/>
        <p:txBody>
          <a:bodyPr/>
          <a:lstStyle/>
          <a:p>
            <a:fld id="{00CFE365-89EB-43E8-BFC2-35A56A257E91}" type="slidenum">
              <a:rPr lang="de-DE" smtClean="0"/>
              <a:pPr/>
              <a:t>35</a:t>
            </a:fld>
            <a:endParaRPr lang="de-DE"/>
          </a:p>
        </p:txBody>
      </p:sp>
    </p:spTree>
    <p:extLst>
      <p:ext uri="{BB962C8B-B14F-4D97-AF65-F5344CB8AC3E}">
        <p14:creationId xmlns:p14="http://schemas.microsoft.com/office/powerpoint/2010/main" val="18506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703070-A7E2-4132-BB80-74581F57221D}"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21187" name="Rectangle 2"/>
          <p:cNvSpPr>
            <a:spLocks noGrp="1" noRot="1" noChangeAspect="1" noChangeArrowheads="1" noTextEdit="1"/>
          </p:cNvSpPr>
          <p:nvPr>
            <p:ph type="sldImg"/>
          </p:nvPr>
        </p:nvSpPr>
        <p:spPr>
          <a:xfrm>
            <a:off x="93663" y="776288"/>
            <a:ext cx="6618287" cy="3724275"/>
          </a:xfrm>
          <a:ln/>
        </p:spPr>
      </p:sp>
      <p:sp>
        <p:nvSpPr>
          <p:cNvPr id="221188" name="Rectangle 3"/>
          <p:cNvSpPr>
            <a:spLocks noGrp="1" noChangeArrowheads="1"/>
          </p:cNvSpPr>
          <p:nvPr>
            <p:ph type="body" idx="1"/>
          </p:nvPr>
        </p:nvSpPr>
        <p:spPr>
          <a:xfrm>
            <a:off x="906463" y="4733925"/>
            <a:ext cx="4987925"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1">
                <a:ea typeface="ＭＳ Ｐゴシック" panose="020B0600070205080204" pitchFamily="34" charset="-128"/>
              </a:rPr>
              <a:t>Die Therapie mit Antidepressiva steht bei den Behandlungsoptionen klar im Zentrum dieser Fortbildung. Ein Verfahren der Psychotherapie (Kognitive Verhaltenstherapie)  wird auf Folie 51 etwas näher vorgestellt. Auf die anderen Verfahren sollte nur sehr knapp eingegangen werden, um hier nicht zuviel Zeit zu verlieren.</a:t>
            </a:r>
          </a:p>
        </p:txBody>
      </p:sp>
    </p:spTree>
    <p:extLst>
      <p:ext uri="{BB962C8B-B14F-4D97-AF65-F5344CB8AC3E}">
        <p14:creationId xmlns:p14="http://schemas.microsoft.com/office/powerpoint/2010/main" val="105996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de-DE" dirty="0"/>
              <a:t>B. Bandelow    Das Angstbuch    Rowohlt</a:t>
            </a:r>
          </a:p>
        </p:txBody>
      </p:sp>
      <p:sp>
        <p:nvSpPr>
          <p:cNvPr id="6" name="Slide Number Placeholder 5"/>
          <p:cNvSpPr>
            <a:spLocks noGrp="1"/>
          </p:cNvSpPr>
          <p:nvPr>
            <p:ph type="sldNum" sz="quarter" idx="12"/>
          </p:nvPr>
        </p:nvSpPr>
        <p:spPr/>
        <p:txBody>
          <a:bodyPr/>
          <a:lstStyle/>
          <a:p>
            <a:pPr>
              <a:defRPr/>
            </a:pPr>
            <a:fld id="{7D8CFFF5-3089-4725-88F8-AE9DAF6D4C6D}" type="slidenum">
              <a:rPr lang="de-DE" smtClean="0"/>
              <a:pPr>
                <a:defRPr/>
              </a:pPr>
              <a:t>‹Nr.›</a:t>
            </a:fld>
            <a:endParaRPr lang="de-DE" sz="1400"/>
          </a:p>
        </p:txBody>
      </p:sp>
    </p:spTree>
    <p:extLst>
      <p:ext uri="{BB962C8B-B14F-4D97-AF65-F5344CB8AC3E}">
        <p14:creationId xmlns:p14="http://schemas.microsoft.com/office/powerpoint/2010/main" val="262780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de-DE"/>
              <a:t>B. Bandelow    Das Angstbuch    Rowohlt</a:t>
            </a:r>
          </a:p>
        </p:txBody>
      </p:sp>
      <p:sp>
        <p:nvSpPr>
          <p:cNvPr id="6" name="Slide Number Placeholder 5"/>
          <p:cNvSpPr>
            <a:spLocks noGrp="1"/>
          </p:cNvSpPr>
          <p:nvPr>
            <p:ph type="sldNum" sz="quarter" idx="12"/>
          </p:nvPr>
        </p:nvSpPr>
        <p:spPr/>
        <p:txBody>
          <a:bodyPr/>
          <a:lstStyle/>
          <a:p>
            <a:pPr>
              <a:defRPr/>
            </a:pPr>
            <a:fld id="{0878614A-728A-4003-BFEE-64C2C72FE3FD}" type="slidenum">
              <a:rPr lang="de-DE" smtClean="0"/>
              <a:pPr>
                <a:defRPr/>
              </a:pPr>
              <a:t>‹Nr.›</a:t>
            </a:fld>
            <a:endParaRPr lang="de-DE" sz="1400"/>
          </a:p>
        </p:txBody>
      </p:sp>
    </p:spTree>
    <p:extLst>
      <p:ext uri="{BB962C8B-B14F-4D97-AF65-F5344CB8AC3E}">
        <p14:creationId xmlns:p14="http://schemas.microsoft.com/office/powerpoint/2010/main" val="282299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de-DE"/>
              <a:t>B. Bandelow    Das Angstbuch    Rowohlt</a:t>
            </a:r>
          </a:p>
        </p:txBody>
      </p:sp>
      <p:sp>
        <p:nvSpPr>
          <p:cNvPr id="6" name="Slide Number Placeholder 5"/>
          <p:cNvSpPr>
            <a:spLocks noGrp="1"/>
          </p:cNvSpPr>
          <p:nvPr>
            <p:ph type="sldNum" sz="quarter" idx="12"/>
          </p:nvPr>
        </p:nvSpPr>
        <p:spPr/>
        <p:txBody>
          <a:bodyPr/>
          <a:lstStyle/>
          <a:p>
            <a:pPr>
              <a:defRPr/>
            </a:pPr>
            <a:fld id="{C5D85E88-20EF-4997-BFD7-03304CC5DEFF}" type="slidenum">
              <a:rPr lang="de-DE" smtClean="0"/>
              <a:pPr>
                <a:defRPr/>
              </a:pPr>
              <a:t>‹Nr.›</a:t>
            </a:fld>
            <a:endParaRPr lang="de-DE" sz="1400"/>
          </a:p>
        </p:txBody>
      </p:sp>
    </p:spTree>
    <p:extLst>
      <p:ext uri="{BB962C8B-B14F-4D97-AF65-F5344CB8AC3E}">
        <p14:creationId xmlns:p14="http://schemas.microsoft.com/office/powerpoint/2010/main" val="360099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a:t>Titelmasterformat durch Klicken bearbeiten</a:t>
            </a:r>
          </a:p>
        </p:txBody>
      </p:sp>
      <p:sp>
        <p:nvSpPr>
          <p:cNvPr id="3" name="Textplatzhalter 2"/>
          <p:cNvSpPr>
            <a:spLocks noGrp="1"/>
          </p:cNvSpPr>
          <p:nvPr>
            <p:ph type="body" sz="half" idx="1"/>
          </p:nvPr>
        </p:nvSpPr>
        <p:spPr>
          <a:xfrm>
            <a:off x="609600" y="1739901"/>
            <a:ext cx="53848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739901"/>
            <a:ext cx="53848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95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a:t>Titelmasterformat durch Klicken bearbeiten</a:t>
            </a:r>
          </a:p>
        </p:txBody>
      </p:sp>
      <p:sp>
        <p:nvSpPr>
          <p:cNvPr id="3" name="Tabellenplatzhalter 2"/>
          <p:cNvSpPr>
            <a:spLocks noGrp="1"/>
          </p:cNvSpPr>
          <p:nvPr>
            <p:ph type="tbl" idx="1"/>
          </p:nvPr>
        </p:nvSpPr>
        <p:spPr>
          <a:xfrm>
            <a:off x="609600" y="1600201"/>
            <a:ext cx="10972800" cy="4525963"/>
          </a:xfrm>
        </p:spPr>
        <p:txBody>
          <a:bodyPr/>
          <a:lstStyle/>
          <a:p>
            <a:pPr lvl="0"/>
            <a:endParaRPr lang="de-DE"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4D38B6-260D-4DE6-A316-4EAFA2F215B7}" type="slidenum">
              <a:rPr kumimoji="0" 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7519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4472C4"/>
              </a:solidFill>
              <a:effectLst/>
              <a:uLnTx/>
              <a:uFillTx/>
              <a:latin typeface="Calibri" panose="020F050202020403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58D3F-A9EE-4980-BADB-4DFE4E6F9F02}" type="slidenum">
              <a:rPr kumimoji="0" lang="en-US" alt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en-US" altLang="de-D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593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mit Zwischenüberschrift">
    <p:spTree>
      <p:nvGrpSpPr>
        <p:cNvPr id="1" name=""/>
        <p:cNvGrpSpPr/>
        <p:nvPr/>
      </p:nvGrpSpPr>
      <p:grpSpPr>
        <a:xfrm>
          <a:off x="0" y="0"/>
          <a:ext cx="0" cy="0"/>
          <a:chOff x="0" y="0"/>
          <a:chExt cx="0" cy="0"/>
        </a:xfrm>
      </p:grpSpPr>
      <p:sp>
        <p:nvSpPr>
          <p:cNvPr id="12" name="Textplatzhalter 4"/>
          <p:cNvSpPr>
            <a:spLocks noGrp="1"/>
          </p:cNvSpPr>
          <p:nvPr>
            <p:ph type="body" sz="quarter" idx="16" hasCustomPrompt="1"/>
          </p:nvPr>
        </p:nvSpPr>
        <p:spPr>
          <a:xfrm>
            <a:off x="815417" y="548683"/>
            <a:ext cx="7680887" cy="792287"/>
          </a:xfrm>
          <a:prstGeom prst="rect">
            <a:avLst/>
          </a:prstGeom>
        </p:spPr>
        <p:txBody>
          <a:bodyPr/>
          <a:lstStyle>
            <a:lvl1pPr algn="l">
              <a:defRPr sz="2400" baseline="0">
                <a:solidFill>
                  <a:srgbClr val="E2001A"/>
                </a:solidFill>
              </a:defRPr>
            </a:lvl1pPr>
          </a:lstStyle>
          <a:p>
            <a:pPr lvl="0"/>
            <a:r>
              <a:rPr lang="de-DE" dirty="0"/>
              <a:t>Überschrift „stiftungsrot“, </a:t>
            </a:r>
            <a:r>
              <a:rPr lang="de-DE" dirty="0" err="1"/>
              <a:t>bold</a:t>
            </a:r>
            <a:r>
              <a:rPr lang="de-DE" dirty="0"/>
              <a:t>, 24pt.</a:t>
            </a:r>
          </a:p>
        </p:txBody>
      </p:sp>
      <p:sp>
        <p:nvSpPr>
          <p:cNvPr id="14" name="Textplatzhalter 13"/>
          <p:cNvSpPr>
            <a:spLocks noGrp="1"/>
          </p:cNvSpPr>
          <p:nvPr>
            <p:ph type="body" sz="quarter" idx="17" hasCustomPrompt="1"/>
          </p:nvPr>
        </p:nvSpPr>
        <p:spPr>
          <a:xfrm>
            <a:off x="815415" y="1412776"/>
            <a:ext cx="10561671" cy="360040"/>
          </a:xfrm>
          <a:prstGeom prst="rect">
            <a:avLst/>
          </a:prstGeom>
        </p:spPr>
        <p:txBody>
          <a:bodyPr/>
          <a:lstStyle>
            <a:lvl1pPr algn="l">
              <a:defRPr sz="2000" baseline="0"/>
            </a:lvl1pPr>
          </a:lstStyle>
          <a:p>
            <a:pPr lvl="0"/>
            <a:r>
              <a:rPr lang="de-DE" sz="2000" dirty="0"/>
              <a:t>Zwischenüberschriften Arial, schwarz, </a:t>
            </a:r>
            <a:r>
              <a:rPr lang="de-DE" sz="2000" dirty="0" err="1"/>
              <a:t>bold</a:t>
            </a:r>
            <a:r>
              <a:rPr lang="de-DE" sz="2000" dirty="0"/>
              <a:t>, 20pt.</a:t>
            </a:r>
            <a:endParaRPr lang="de-DE" dirty="0"/>
          </a:p>
        </p:txBody>
      </p:sp>
      <p:sp>
        <p:nvSpPr>
          <p:cNvPr id="6" name="Inhaltsplatzhalter 2"/>
          <p:cNvSpPr>
            <a:spLocks noGrp="1"/>
          </p:cNvSpPr>
          <p:nvPr>
            <p:ph idx="1"/>
          </p:nvPr>
        </p:nvSpPr>
        <p:spPr>
          <a:xfrm>
            <a:off x="814919" y="1772819"/>
            <a:ext cx="10562167" cy="4177135"/>
          </a:xfrm>
          <a:prstGeom prst="rect">
            <a:avLst/>
          </a:prstGeom>
        </p:spPr>
        <p:txBody>
          <a:bodyPr/>
          <a:lstStyle>
            <a:lvl1pPr marL="358775" indent="-358775" algn="l">
              <a:buFont typeface="Arial" panose="020B0604020202020204" pitchFamily="34" charset="0"/>
              <a:buChar char="•"/>
              <a:defRPr sz="2000" b="0">
                <a:latin typeface="Arial" panose="020B0604020202020204" pitchFamily="34" charset="0"/>
                <a:cs typeface="Arial" panose="020B0604020202020204" pitchFamily="34" charset="0"/>
              </a:defRPr>
            </a:lvl1pPr>
            <a:lvl2pPr marL="720725" indent="-360363">
              <a:buFont typeface="Courier New" panose="02070309020205020404" pitchFamily="49" charset="0"/>
              <a:buChar char="o"/>
              <a:defRPr sz="2000">
                <a:latin typeface="Arial" panose="020B0604020202020204" pitchFamily="34" charset="0"/>
                <a:cs typeface="Arial" panose="020B0604020202020204" pitchFamily="34" charset="0"/>
              </a:defRPr>
            </a:lvl2pPr>
            <a:lvl3pPr marL="896938" indent="-176213">
              <a:defRPr sz="1800">
                <a:latin typeface="Arial" panose="020B0604020202020204" pitchFamily="34" charset="0"/>
                <a:cs typeface="Arial" panose="020B0604020202020204" pitchFamily="34" charset="0"/>
              </a:defRPr>
            </a:lvl3pPr>
            <a:lvl4pPr marL="1073150" indent="-176213">
              <a:defRPr sz="1800">
                <a:latin typeface="Arial" panose="020B0604020202020204" pitchFamily="34" charset="0"/>
                <a:cs typeface="Arial" panose="020B0604020202020204" pitchFamily="34" charset="0"/>
              </a:defRPr>
            </a:lvl4pPr>
            <a:lvl5pPr marL="1343025" indent="-269875">
              <a:defRPr sz="18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43451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ur Überschrift">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814917" y="548683"/>
            <a:ext cx="7681383" cy="792287"/>
          </a:xfrm>
          <a:prstGeom prst="rect">
            <a:avLst/>
          </a:prstGeom>
        </p:spPr>
        <p:txBody>
          <a:bodyPr/>
          <a:lstStyle>
            <a:lvl1pPr algn="l">
              <a:defRPr sz="2400" baseline="0">
                <a:solidFill>
                  <a:srgbClr val="E2001A"/>
                </a:solidFill>
              </a:defRPr>
            </a:lvl1pPr>
          </a:lstStyle>
          <a:p>
            <a:pPr lvl="0"/>
            <a:r>
              <a:rPr lang="de-DE" dirty="0"/>
              <a:t>Überschrift „stiftungsrot“, </a:t>
            </a:r>
            <a:r>
              <a:rPr lang="de-DE" dirty="0" err="1"/>
              <a:t>bold</a:t>
            </a:r>
            <a:r>
              <a:rPr lang="de-DE" dirty="0"/>
              <a:t>, 24pt.</a:t>
            </a:r>
          </a:p>
        </p:txBody>
      </p:sp>
    </p:spTree>
    <p:extLst>
      <p:ext uri="{BB962C8B-B14F-4D97-AF65-F5344CB8AC3E}">
        <p14:creationId xmlns:p14="http://schemas.microsoft.com/office/powerpoint/2010/main" val="315629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Inhaltsplatzhalter 2"/>
          <p:cNvSpPr>
            <a:spLocks noGrp="1"/>
          </p:cNvSpPr>
          <p:nvPr>
            <p:ph idx="1"/>
          </p:nvPr>
        </p:nvSpPr>
        <p:spPr>
          <a:xfrm>
            <a:off x="814918" y="1773239"/>
            <a:ext cx="10562167" cy="4176712"/>
          </a:xfrm>
          <a:prstGeom prst="rect">
            <a:avLst/>
          </a:prstGeom>
        </p:spPr>
        <p:txBody>
          <a:bodyPr/>
          <a:lstStyle>
            <a:lvl1pPr marL="358775" indent="-358775" algn="l">
              <a:buFont typeface="Arial" panose="020B0604020202020204" pitchFamily="34" charset="0"/>
              <a:buChar char="•"/>
              <a:defRPr sz="2000">
                <a:latin typeface="Arial" panose="020B0604020202020204" pitchFamily="34" charset="0"/>
                <a:cs typeface="Arial" panose="020B0604020202020204" pitchFamily="34" charset="0"/>
              </a:defRPr>
            </a:lvl1pPr>
            <a:lvl2pPr marL="720725" indent="-360363">
              <a:buFont typeface="Courier New" panose="02070309020205020404" pitchFamily="49" charset="0"/>
              <a:buChar char="o"/>
              <a:defRPr sz="2000">
                <a:latin typeface="Arial" panose="020B0604020202020204" pitchFamily="34" charset="0"/>
                <a:cs typeface="Arial" panose="020B0604020202020204" pitchFamily="34" charset="0"/>
              </a:defRPr>
            </a:lvl2pPr>
            <a:lvl3pPr marL="896938" indent="-176213">
              <a:defRPr sz="1800">
                <a:latin typeface="Arial" panose="020B0604020202020204" pitchFamily="34" charset="0"/>
                <a:cs typeface="Arial" panose="020B0604020202020204" pitchFamily="34" charset="0"/>
              </a:defRPr>
            </a:lvl3pPr>
            <a:lvl4pPr marL="1073150" indent="-176213">
              <a:defRPr sz="1800">
                <a:latin typeface="Arial" panose="020B0604020202020204" pitchFamily="34" charset="0"/>
                <a:cs typeface="Arial" panose="020B0604020202020204" pitchFamily="34" charset="0"/>
              </a:defRPr>
            </a:lvl4pPr>
            <a:lvl5pPr marL="1343025" indent="-269875">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p:txBody>
      </p:sp>
      <p:sp>
        <p:nvSpPr>
          <p:cNvPr id="4" name="Textplatzhalter 10"/>
          <p:cNvSpPr>
            <a:spLocks noGrp="1"/>
          </p:cNvSpPr>
          <p:nvPr>
            <p:ph type="body" sz="quarter" idx="13" hasCustomPrompt="1"/>
          </p:nvPr>
        </p:nvSpPr>
        <p:spPr>
          <a:xfrm>
            <a:off x="6096001" y="6515253"/>
            <a:ext cx="5760641" cy="288751"/>
          </a:xfrm>
          <a:prstGeom prst="rect">
            <a:avLst/>
          </a:prstGeom>
        </p:spPr>
        <p:txBody>
          <a:bodyPr/>
          <a:lstStyle>
            <a:lvl1pPr algn="r">
              <a:defRPr sz="1500" b="0">
                <a:solidFill>
                  <a:schemeClr val="tx1"/>
                </a:solidFill>
              </a:defRPr>
            </a:lvl1pPr>
          </a:lstStyle>
          <a:p>
            <a:pPr lvl="0"/>
            <a:r>
              <a:rPr lang="de-DE" dirty="0"/>
              <a:t>Titel Referent / Veranstaltung / Datum etc.</a:t>
            </a:r>
          </a:p>
        </p:txBody>
      </p:sp>
      <p:sp>
        <p:nvSpPr>
          <p:cNvPr id="2" name="Titel 1"/>
          <p:cNvSpPr>
            <a:spLocks noGrp="1"/>
          </p:cNvSpPr>
          <p:nvPr>
            <p:ph type="title" hasCustomPrompt="1"/>
          </p:nvPr>
        </p:nvSpPr>
        <p:spPr>
          <a:xfrm>
            <a:off x="817184" y="536079"/>
            <a:ext cx="8639189" cy="792000"/>
          </a:xfrm>
          <a:prstGeom prst="rect">
            <a:avLst/>
          </a:prstGeom>
        </p:spPr>
        <p:txBody>
          <a:bodyPr/>
          <a:lstStyle>
            <a:lvl1pPr algn="l">
              <a:defRPr sz="2400" b="1">
                <a:solidFill>
                  <a:srgbClr val="C20016"/>
                </a:solidFill>
              </a:defRPr>
            </a:lvl1pPr>
          </a:lstStyle>
          <a:p>
            <a:r>
              <a:rPr lang="de-DE" dirty="0"/>
              <a:t>Überschrift, RGB 194/0/22, </a:t>
            </a:r>
            <a:r>
              <a:rPr lang="de-DE" dirty="0" err="1"/>
              <a:t>bold</a:t>
            </a:r>
            <a:r>
              <a:rPr lang="de-DE" dirty="0"/>
              <a:t>, </a:t>
            </a:r>
            <a:br>
              <a:rPr lang="de-DE" dirty="0"/>
            </a:br>
            <a:r>
              <a:rPr lang="de-DE" dirty="0"/>
              <a:t>24 </a:t>
            </a:r>
            <a:r>
              <a:rPr lang="de-DE" dirty="0" err="1"/>
              <a:t>pt</a:t>
            </a:r>
            <a:r>
              <a:rPr lang="de-DE" dirty="0"/>
              <a:t>.</a:t>
            </a:r>
          </a:p>
        </p:txBody>
      </p:sp>
    </p:spTree>
    <p:extLst>
      <p:ext uri="{BB962C8B-B14F-4D97-AF65-F5344CB8AC3E}">
        <p14:creationId xmlns:p14="http://schemas.microsoft.com/office/powerpoint/2010/main" val="356429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platzhalter 4"/>
          <p:cNvSpPr>
            <a:spLocks noGrp="1"/>
          </p:cNvSpPr>
          <p:nvPr>
            <p:ph type="body" sz="quarter" idx="16"/>
          </p:nvPr>
        </p:nvSpPr>
        <p:spPr>
          <a:xfrm>
            <a:off x="815417" y="548683"/>
            <a:ext cx="7680887" cy="792287"/>
          </a:xfrm>
          <a:prstGeom prst="rect">
            <a:avLst/>
          </a:prstGeom>
        </p:spPr>
        <p:txBody>
          <a:bodyPr/>
          <a:lstStyle>
            <a:lvl1pPr algn="l">
              <a:defRPr sz="2400" baseline="0">
                <a:solidFill>
                  <a:srgbClr val="E2001A"/>
                </a:solidFill>
              </a:defRPr>
            </a:lvl1pPr>
          </a:lstStyle>
          <a:p>
            <a:pPr lvl="0"/>
            <a:r>
              <a:rPr lang="de-DE"/>
              <a:t>Textmasterformat bearbeiten</a:t>
            </a:r>
          </a:p>
        </p:txBody>
      </p:sp>
      <p:sp>
        <p:nvSpPr>
          <p:cNvPr id="6" name="Inhaltsplatzhalter 2"/>
          <p:cNvSpPr>
            <a:spLocks noGrp="1"/>
          </p:cNvSpPr>
          <p:nvPr>
            <p:ph idx="1"/>
          </p:nvPr>
        </p:nvSpPr>
        <p:spPr>
          <a:xfrm>
            <a:off x="814919" y="1773239"/>
            <a:ext cx="10562167" cy="4176712"/>
          </a:xfrm>
          <a:prstGeom prst="rect">
            <a:avLst/>
          </a:prstGeom>
        </p:spPr>
        <p:txBody>
          <a:bodyPr/>
          <a:lstStyle>
            <a:lvl1pPr marL="358775" indent="-358775" algn="l">
              <a:buFont typeface="Arial" panose="020B0604020202020204" pitchFamily="34" charset="0"/>
              <a:buChar char="•"/>
              <a:defRPr sz="2000">
                <a:latin typeface="Arial" panose="020B0604020202020204" pitchFamily="34" charset="0"/>
                <a:cs typeface="Arial" panose="020B0604020202020204" pitchFamily="34" charset="0"/>
              </a:defRPr>
            </a:lvl1pPr>
            <a:lvl2pPr marL="720725" indent="-360363">
              <a:buFont typeface="Courier New" panose="02070309020205020404" pitchFamily="49" charset="0"/>
              <a:buChar char="o"/>
              <a:defRPr sz="2000">
                <a:latin typeface="Arial" panose="020B0604020202020204" pitchFamily="34" charset="0"/>
                <a:cs typeface="Arial" panose="020B0604020202020204" pitchFamily="34" charset="0"/>
              </a:defRPr>
            </a:lvl2pPr>
            <a:lvl3pPr marL="896938" indent="-176213">
              <a:defRPr sz="1800">
                <a:latin typeface="Arial" panose="020B0604020202020204" pitchFamily="34" charset="0"/>
                <a:cs typeface="Arial" panose="020B0604020202020204" pitchFamily="34" charset="0"/>
              </a:defRPr>
            </a:lvl3pPr>
            <a:lvl4pPr marL="1073150" indent="-176213">
              <a:defRPr sz="1800">
                <a:latin typeface="Arial" panose="020B0604020202020204" pitchFamily="34" charset="0"/>
                <a:cs typeface="Arial" panose="020B0604020202020204" pitchFamily="34" charset="0"/>
              </a:defRPr>
            </a:lvl4pPr>
            <a:lvl5pPr marL="1343025" indent="-269875">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14647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tandard mit Zwischenüberschrift">
    <p:spTree>
      <p:nvGrpSpPr>
        <p:cNvPr id="1" name=""/>
        <p:cNvGrpSpPr/>
        <p:nvPr/>
      </p:nvGrpSpPr>
      <p:grpSpPr>
        <a:xfrm>
          <a:off x="0" y="0"/>
          <a:ext cx="0" cy="0"/>
          <a:chOff x="0" y="0"/>
          <a:chExt cx="0" cy="0"/>
        </a:xfrm>
      </p:grpSpPr>
      <p:sp>
        <p:nvSpPr>
          <p:cNvPr id="14" name="Textplatzhalter 13"/>
          <p:cNvSpPr>
            <a:spLocks noGrp="1"/>
          </p:cNvSpPr>
          <p:nvPr>
            <p:ph type="body" sz="quarter" idx="17" hasCustomPrompt="1"/>
          </p:nvPr>
        </p:nvSpPr>
        <p:spPr>
          <a:xfrm>
            <a:off x="815414" y="1772816"/>
            <a:ext cx="10561671" cy="360040"/>
          </a:xfrm>
          <a:prstGeom prst="rect">
            <a:avLst/>
          </a:prstGeom>
        </p:spPr>
        <p:txBody>
          <a:bodyPr/>
          <a:lstStyle>
            <a:lvl1pPr algn="l">
              <a:defRPr sz="2000" baseline="0"/>
            </a:lvl1pPr>
          </a:lstStyle>
          <a:p>
            <a:pPr lvl="0"/>
            <a:r>
              <a:rPr lang="de-DE" sz="2000" dirty="0"/>
              <a:t>Zwischenüberschriften Arial, schwarz, </a:t>
            </a:r>
            <a:r>
              <a:rPr lang="de-DE" sz="2000" dirty="0" err="1"/>
              <a:t>bold</a:t>
            </a:r>
            <a:r>
              <a:rPr lang="de-DE" sz="2000" dirty="0"/>
              <a:t>, 20pt.</a:t>
            </a:r>
            <a:endParaRPr lang="de-DE" dirty="0"/>
          </a:p>
        </p:txBody>
      </p:sp>
      <p:sp>
        <p:nvSpPr>
          <p:cNvPr id="6" name="Inhaltsplatzhalter 2"/>
          <p:cNvSpPr>
            <a:spLocks noGrp="1"/>
          </p:cNvSpPr>
          <p:nvPr>
            <p:ph idx="1"/>
          </p:nvPr>
        </p:nvSpPr>
        <p:spPr>
          <a:xfrm>
            <a:off x="814918" y="2348880"/>
            <a:ext cx="10562167" cy="3601071"/>
          </a:xfrm>
          <a:prstGeom prst="rect">
            <a:avLst/>
          </a:prstGeom>
        </p:spPr>
        <p:txBody>
          <a:bodyPr/>
          <a:lstStyle>
            <a:lvl1pPr marL="358775" indent="-358775" algn="l">
              <a:buFont typeface="Arial" panose="020B0604020202020204" pitchFamily="34" charset="0"/>
              <a:buChar char="•"/>
              <a:defRPr sz="2000" b="0">
                <a:latin typeface="Arial" panose="020B0604020202020204" pitchFamily="34" charset="0"/>
                <a:cs typeface="Arial" panose="020B0604020202020204" pitchFamily="34" charset="0"/>
              </a:defRPr>
            </a:lvl1pPr>
            <a:lvl2pPr marL="720725" indent="-360363">
              <a:buFont typeface="Courier New" panose="02070309020205020404" pitchFamily="49" charset="0"/>
              <a:buChar char="o"/>
              <a:defRPr sz="2000">
                <a:latin typeface="Arial" panose="020B0604020202020204" pitchFamily="34" charset="0"/>
                <a:cs typeface="Arial" panose="020B0604020202020204" pitchFamily="34" charset="0"/>
              </a:defRPr>
            </a:lvl2pPr>
            <a:lvl3pPr marL="896938" indent="-176213">
              <a:defRPr sz="1800">
                <a:latin typeface="Arial" panose="020B0604020202020204" pitchFamily="34" charset="0"/>
                <a:cs typeface="Arial" panose="020B0604020202020204" pitchFamily="34" charset="0"/>
              </a:defRPr>
            </a:lvl3pPr>
            <a:lvl4pPr marL="1073150" indent="-176213">
              <a:defRPr sz="1800">
                <a:latin typeface="Arial" panose="020B0604020202020204" pitchFamily="34" charset="0"/>
                <a:cs typeface="Arial" panose="020B0604020202020204" pitchFamily="34" charset="0"/>
              </a:defRPr>
            </a:lvl4pPr>
            <a:lvl5pPr marL="1343025" indent="-269875">
              <a:defRPr sz="18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p:txBody>
      </p:sp>
      <p:sp>
        <p:nvSpPr>
          <p:cNvPr id="5" name="Textplatzhalter 10"/>
          <p:cNvSpPr>
            <a:spLocks noGrp="1"/>
          </p:cNvSpPr>
          <p:nvPr>
            <p:ph type="body" sz="quarter" idx="13" hasCustomPrompt="1"/>
          </p:nvPr>
        </p:nvSpPr>
        <p:spPr>
          <a:xfrm>
            <a:off x="6096001" y="6515253"/>
            <a:ext cx="5760641" cy="288751"/>
          </a:xfrm>
          <a:prstGeom prst="rect">
            <a:avLst/>
          </a:prstGeom>
        </p:spPr>
        <p:txBody>
          <a:bodyPr/>
          <a:lstStyle>
            <a:lvl1pPr algn="r">
              <a:defRPr sz="1500" b="0">
                <a:solidFill>
                  <a:schemeClr val="tx1"/>
                </a:solidFill>
              </a:defRPr>
            </a:lvl1pPr>
          </a:lstStyle>
          <a:p>
            <a:pPr lvl="0"/>
            <a:r>
              <a:rPr lang="de-DE" dirty="0"/>
              <a:t>Titel Referent / Veranstaltung / Datum etc.</a:t>
            </a:r>
          </a:p>
        </p:txBody>
      </p:sp>
      <p:sp>
        <p:nvSpPr>
          <p:cNvPr id="8" name="Textplatzhalter 10"/>
          <p:cNvSpPr>
            <a:spLocks noGrp="1"/>
          </p:cNvSpPr>
          <p:nvPr>
            <p:ph type="body" sz="quarter" idx="18" hasCustomPrompt="1"/>
          </p:nvPr>
        </p:nvSpPr>
        <p:spPr>
          <a:xfrm>
            <a:off x="118534" y="6507609"/>
            <a:ext cx="2831639" cy="324992"/>
          </a:xfrm>
          <a:prstGeom prst="rect">
            <a:avLst/>
          </a:prstGeom>
        </p:spPr>
        <p:txBody>
          <a:bodyPr/>
          <a:lstStyle>
            <a:lvl1pPr algn="l">
              <a:defRPr sz="1500" b="1" baseline="0">
                <a:solidFill>
                  <a:schemeClr val="bg1"/>
                </a:solidFill>
              </a:defRPr>
            </a:lvl1pPr>
          </a:lstStyle>
          <a:p>
            <a:pPr lvl="0"/>
            <a:r>
              <a:rPr lang="de-DE" dirty="0"/>
              <a:t>Slogan hier einfügen</a:t>
            </a:r>
          </a:p>
        </p:txBody>
      </p:sp>
      <p:sp>
        <p:nvSpPr>
          <p:cNvPr id="2" name="Titel 1"/>
          <p:cNvSpPr>
            <a:spLocks noGrp="1"/>
          </p:cNvSpPr>
          <p:nvPr>
            <p:ph type="title" hasCustomPrompt="1"/>
          </p:nvPr>
        </p:nvSpPr>
        <p:spPr>
          <a:xfrm>
            <a:off x="816405" y="555968"/>
            <a:ext cx="8928000" cy="784800"/>
          </a:xfrm>
          <a:prstGeom prst="rect">
            <a:avLst/>
          </a:prstGeom>
        </p:spPr>
        <p:txBody>
          <a:bodyPr/>
          <a:lstStyle>
            <a:lvl1pPr algn="l">
              <a:defRPr sz="2400" b="1">
                <a:solidFill>
                  <a:srgbClr val="C20016"/>
                </a:solidFill>
              </a:defRPr>
            </a:lvl1pPr>
          </a:lstStyle>
          <a:p>
            <a:r>
              <a:rPr lang="de-DE" dirty="0"/>
              <a:t>Überschrift, RGB 194/0/22, </a:t>
            </a:r>
            <a:r>
              <a:rPr lang="de-DE" dirty="0" err="1"/>
              <a:t>bold</a:t>
            </a:r>
            <a:r>
              <a:rPr lang="de-DE" dirty="0"/>
              <a:t>, 24 </a:t>
            </a:r>
            <a:r>
              <a:rPr lang="de-DE" dirty="0" err="1"/>
              <a:t>pt</a:t>
            </a:r>
            <a:r>
              <a:rPr lang="de-DE" dirty="0"/>
              <a:t>.</a:t>
            </a:r>
          </a:p>
        </p:txBody>
      </p:sp>
    </p:spTree>
    <p:extLst>
      <p:ext uri="{BB962C8B-B14F-4D97-AF65-F5344CB8AC3E}">
        <p14:creationId xmlns:p14="http://schemas.microsoft.com/office/powerpoint/2010/main" val="117679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5"/>
                </a:solidFill>
              </a:defRPr>
            </a:lvl1pPr>
          </a:lstStyle>
          <a:p>
            <a:pPr>
              <a:defRPr/>
            </a:pPr>
            <a:r>
              <a:rPr lang="de-DE"/>
              <a:t>B. Bandelow    Das Angstbuch    Rowohlt</a:t>
            </a:r>
          </a:p>
        </p:txBody>
      </p:sp>
      <p:sp>
        <p:nvSpPr>
          <p:cNvPr id="6" name="Slide Number Placeholder 5"/>
          <p:cNvSpPr>
            <a:spLocks noGrp="1"/>
          </p:cNvSpPr>
          <p:nvPr>
            <p:ph type="sldNum" sz="quarter" idx="12"/>
          </p:nvPr>
        </p:nvSpPr>
        <p:spPr/>
        <p:txBody>
          <a:bodyPr/>
          <a:lstStyle/>
          <a:p>
            <a:pPr>
              <a:defRPr/>
            </a:pPr>
            <a:fld id="{BFF94715-89DB-4F6D-B451-41E55B716F6B}" type="slidenum">
              <a:rPr lang="de-DE" smtClean="0"/>
              <a:pPr>
                <a:defRPr/>
              </a:pPr>
              <a:t>‹Nr.›</a:t>
            </a:fld>
            <a:endParaRPr lang="de-DE" sz="1400"/>
          </a:p>
        </p:txBody>
      </p:sp>
    </p:spTree>
    <p:extLst>
      <p:ext uri="{BB962C8B-B14F-4D97-AF65-F5344CB8AC3E}">
        <p14:creationId xmlns:p14="http://schemas.microsoft.com/office/powerpoint/2010/main" val="124782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66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12" name="Textplatzhalter 4"/>
          <p:cNvSpPr>
            <a:spLocks noGrp="1"/>
          </p:cNvSpPr>
          <p:nvPr>
            <p:ph type="body" sz="quarter" idx="16"/>
          </p:nvPr>
        </p:nvSpPr>
        <p:spPr>
          <a:xfrm>
            <a:off x="815413" y="548681"/>
            <a:ext cx="7297771" cy="792287"/>
          </a:xfrm>
          <a:prstGeom prst="rect">
            <a:avLst/>
          </a:prstGeom>
        </p:spPr>
        <p:txBody>
          <a:bodyPr/>
          <a:lstStyle>
            <a:lvl1pPr algn="l">
              <a:defRPr sz="2400" baseline="0">
                <a:solidFill>
                  <a:srgbClr val="E2001A"/>
                </a:solidFill>
              </a:defRPr>
            </a:lvl1pPr>
          </a:lstStyle>
          <a:p>
            <a:pPr lvl="0"/>
            <a:r>
              <a:rPr lang="de-DE"/>
              <a:t>Textmasterformat bearbeiten</a:t>
            </a:r>
          </a:p>
        </p:txBody>
      </p:sp>
      <p:sp>
        <p:nvSpPr>
          <p:cNvPr id="6" name="Inhaltsplatzhalter 2"/>
          <p:cNvSpPr>
            <a:spLocks noGrp="1"/>
          </p:cNvSpPr>
          <p:nvPr>
            <p:ph idx="1"/>
          </p:nvPr>
        </p:nvSpPr>
        <p:spPr>
          <a:xfrm>
            <a:off x="814918" y="1773239"/>
            <a:ext cx="10562167" cy="4176712"/>
          </a:xfrm>
          <a:prstGeom prst="rect">
            <a:avLst/>
          </a:prstGeom>
        </p:spPr>
        <p:txBody>
          <a:bodyPr/>
          <a:lstStyle>
            <a:lvl1pPr marL="358775" indent="-358775" algn="l">
              <a:buFont typeface="Arial" panose="020B0604020202020204" pitchFamily="34" charset="0"/>
              <a:buChar char="•"/>
              <a:defRPr sz="2000">
                <a:latin typeface="Arial" panose="020B0604020202020204" pitchFamily="34" charset="0"/>
                <a:cs typeface="Arial" panose="020B0604020202020204" pitchFamily="34" charset="0"/>
              </a:defRPr>
            </a:lvl1pPr>
            <a:lvl2pPr marL="720725" indent="-360363">
              <a:buFont typeface="Courier New" panose="02070309020205020404" pitchFamily="49" charset="0"/>
              <a:buChar char="o"/>
              <a:defRPr sz="2000">
                <a:latin typeface="Arial" panose="020B0604020202020204" pitchFamily="34" charset="0"/>
                <a:cs typeface="Arial" panose="020B0604020202020204" pitchFamily="34" charset="0"/>
              </a:defRPr>
            </a:lvl2pPr>
            <a:lvl3pPr marL="896938" indent="-176213">
              <a:defRPr sz="1800">
                <a:latin typeface="Arial" panose="020B0604020202020204" pitchFamily="34" charset="0"/>
                <a:cs typeface="Arial" panose="020B0604020202020204" pitchFamily="34" charset="0"/>
              </a:defRPr>
            </a:lvl3pPr>
            <a:lvl4pPr marL="1073150" indent="-176213">
              <a:defRPr sz="1800">
                <a:latin typeface="Arial" panose="020B0604020202020204" pitchFamily="34" charset="0"/>
                <a:cs typeface="Arial" panose="020B0604020202020204" pitchFamily="34" charset="0"/>
              </a:defRPr>
            </a:lvl4pPr>
            <a:lvl5pPr marL="1343025" indent="-269875">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p:txBody>
      </p:sp>
      <p:sp>
        <p:nvSpPr>
          <p:cNvPr id="4" name="Textplatzhalter 10"/>
          <p:cNvSpPr>
            <a:spLocks noGrp="1"/>
          </p:cNvSpPr>
          <p:nvPr>
            <p:ph type="body" sz="quarter" idx="13"/>
          </p:nvPr>
        </p:nvSpPr>
        <p:spPr>
          <a:xfrm>
            <a:off x="6096001" y="6515253"/>
            <a:ext cx="5760641" cy="288751"/>
          </a:xfrm>
          <a:prstGeom prst="rect">
            <a:avLst/>
          </a:prstGeom>
        </p:spPr>
        <p:txBody>
          <a:bodyPr/>
          <a:lstStyle>
            <a:lvl1pPr algn="r">
              <a:defRPr sz="1500" b="0">
                <a:solidFill>
                  <a:schemeClr val="tx1"/>
                </a:solidFill>
              </a:defRPr>
            </a:lvl1pPr>
          </a:lstStyle>
          <a:p>
            <a:pPr lvl="0"/>
            <a:r>
              <a:rPr lang="de-DE"/>
              <a:t>Textmasterformat bearbeiten</a:t>
            </a:r>
          </a:p>
        </p:txBody>
      </p:sp>
    </p:spTree>
    <p:extLst>
      <p:ext uri="{BB962C8B-B14F-4D97-AF65-F5344CB8AC3E}">
        <p14:creationId xmlns:p14="http://schemas.microsoft.com/office/powerpoint/2010/main" val="306339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12" name="Textplatzhalter 4"/>
          <p:cNvSpPr>
            <a:spLocks noGrp="1"/>
          </p:cNvSpPr>
          <p:nvPr>
            <p:ph type="body" sz="quarter" idx="16"/>
          </p:nvPr>
        </p:nvSpPr>
        <p:spPr>
          <a:xfrm>
            <a:off x="815413" y="548681"/>
            <a:ext cx="7297771" cy="792287"/>
          </a:xfrm>
          <a:prstGeom prst="rect">
            <a:avLst/>
          </a:prstGeom>
        </p:spPr>
        <p:txBody>
          <a:bodyPr/>
          <a:lstStyle>
            <a:lvl1pPr algn="l">
              <a:defRPr sz="2400" baseline="0">
                <a:solidFill>
                  <a:srgbClr val="E2001A"/>
                </a:solidFill>
              </a:defRPr>
            </a:lvl1pPr>
          </a:lstStyle>
          <a:p>
            <a:pPr lvl="0"/>
            <a:r>
              <a:rPr lang="de-DE"/>
              <a:t>Textmasterformat bearbeiten</a:t>
            </a:r>
          </a:p>
        </p:txBody>
      </p:sp>
      <p:sp>
        <p:nvSpPr>
          <p:cNvPr id="6" name="Inhaltsplatzhalter 2"/>
          <p:cNvSpPr>
            <a:spLocks noGrp="1"/>
          </p:cNvSpPr>
          <p:nvPr>
            <p:ph idx="1"/>
          </p:nvPr>
        </p:nvSpPr>
        <p:spPr>
          <a:xfrm>
            <a:off x="814918" y="1773239"/>
            <a:ext cx="10562167" cy="4176712"/>
          </a:xfrm>
          <a:prstGeom prst="rect">
            <a:avLst/>
          </a:prstGeom>
        </p:spPr>
        <p:txBody>
          <a:bodyPr/>
          <a:lstStyle>
            <a:lvl1pPr marL="358775" indent="-358775" algn="l">
              <a:buFont typeface="Arial" panose="020B0604020202020204" pitchFamily="34" charset="0"/>
              <a:buChar char="•"/>
              <a:defRPr sz="2000">
                <a:latin typeface="Arial" panose="020B0604020202020204" pitchFamily="34" charset="0"/>
                <a:cs typeface="Arial" panose="020B0604020202020204" pitchFamily="34" charset="0"/>
              </a:defRPr>
            </a:lvl1pPr>
            <a:lvl2pPr marL="720725" indent="-360363">
              <a:buFont typeface="Courier New" panose="02070309020205020404" pitchFamily="49" charset="0"/>
              <a:buChar char="o"/>
              <a:defRPr sz="2000">
                <a:latin typeface="Arial" panose="020B0604020202020204" pitchFamily="34" charset="0"/>
                <a:cs typeface="Arial" panose="020B0604020202020204" pitchFamily="34" charset="0"/>
              </a:defRPr>
            </a:lvl2pPr>
            <a:lvl3pPr marL="896938" indent="-176213">
              <a:defRPr sz="1800">
                <a:latin typeface="Arial" panose="020B0604020202020204" pitchFamily="34" charset="0"/>
                <a:cs typeface="Arial" panose="020B0604020202020204" pitchFamily="34" charset="0"/>
              </a:defRPr>
            </a:lvl3pPr>
            <a:lvl4pPr marL="1073150" indent="-176213">
              <a:defRPr sz="1800">
                <a:latin typeface="Arial" panose="020B0604020202020204" pitchFamily="34" charset="0"/>
                <a:cs typeface="Arial" panose="020B0604020202020204" pitchFamily="34" charset="0"/>
              </a:defRPr>
            </a:lvl4pPr>
            <a:lvl5pPr marL="1343025" indent="-269875">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p:txBody>
      </p:sp>
      <p:sp>
        <p:nvSpPr>
          <p:cNvPr id="4" name="Textplatzhalter 10"/>
          <p:cNvSpPr>
            <a:spLocks noGrp="1"/>
          </p:cNvSpPr>
          <p:nvPr>
            <p:ph type="body" sz="quarter" idx="13"/>
          </p:nvPr>
        </p:nvSpPr>
        <p:spPr>
          <a:xfrm>
            <a:off x="6096001" y="6515253"/>
            <a:ext cx="5760641" cy="288751"/>
          </a:xfrm>
          <a:prstGeom prst="rect">
            <a:avLst/>
          </a:prstGeom>
        </p:spPr>
        <p:txBody>
          <a:bodyPr/>
          <a:lstStyle>
            <a:lvl1pPr algn="r">
              <a:defRPr sz="1500" b="0">
                <a:solidFill>
                  <a:schemeClr val="tx1"/>
                </a:solidFill>
              </a:defRPr>
            </a:lvl1pPr>
          </a:lstStyle>
          <a:p>
            <a:pPr lvl="0"/>
            <a:r>
              <a:rPr lang="de-DE"/>
              <a:t>Textmasterformat bearbeiten</a:t>
            </a:r>
          </a:p>
        </p:txBody>
      </p:sp>
    </p:spTree>
    <p:extLst>
      <p:ext uri="{BB962C8B-B14F-4D97-AF65-F5344CB8AC3E}">
        <p14:creationId xmlns:p14="http://schemas.microsoft.com/office/powerpoint/2010/main" val="293413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de-DE"/>
              <a:t>B. Bandelow</a:t>
            </a:r>
          </a:p>
        </p:txBody>
      </p:sp>
      <p:sp>
        <p:nvSpPr>
          <p:cNvPr id="6" name="Slide Number Placeholder 5"/>
          <p:cNvSpPr>
            <a:spLocks noGrp="1"/>
          </p:cNvSpPr>
          <p:nvPr>
            <p:ph type="sldNum" sz="quarter" idx="12"/>
          </p:nvPr>
        </p:nvSpPr>
        <p:spPr/>
        <p:txBody>
          <a:bodyPr/>
          <a:lstStyle/>
          <a:p>
            <a:pPr>
              <a:defRPr/>
            </a:pPr>
            <a:fld id="{12C0A627-72CE-4854-9A9C-64203F753302}" type="slidenum">
              <a:rPr lang="de-DE" smtClean="0"/>
              <a:pPr>
                <a:defRPr/>
              </a:pPr>
              <a:t>‹Nr.›</a:t>
            </a:fld>
            <a:endParaRPr lang="de-DE" sz="1400"/>
          </a:p>
        </p:txBody>
      </p:sp>
    </p:spTree>
    <p:extLst>
      <p:ext uri="{BB962C8B-B14F-4D97-AF65-F5344CB8AC3E}">
        <p14:creationId xmlns:p14="http://schemas.microsoft.com/office/powerpoint/2010/main" val="274871398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de-DE"/>
              <a:t>B. Bandelow    Das Angstbuch    Rowohlt</a:t>
            </a:r>
          </a:p>
        </p:txBody>
      </p:sp>
      <p:sp>
        <p:nvSpPr>
          <p:cNvPr id="7" name="Slide Number Placeholder 6"/>
          <p:cNvSpPr>
            <a:spLocks noGrp="1"/>
          </p:cNvSpPr>
          <p:nvPr>
            <p:ph type="sldNum" sz="quarter" idx="12"/>
          </p:nvPr>
        </p:nvSpPr>
        <p:spPr/>
        <p:txBody>
          <a:bodyPr/>
          <a:lstStyle/>
          <a:p>
            <a:pPr>
              <a:defRPr/>
            </a:pPr>
            <a:fld id="{C866C1A1-AC44-44C4-A17A-6C8855EDAF4C}" type="slidenum">
              <a:rPr lang="de-DE" smtClean="0"/>
              <a:pPr>
                <a:defRPr/>
              </a:pPr>
              <a:t>‹Nr.›</a:t>
            </a:fld>
            <a:endParaRPr lang="de-DE" sz="1400"/>
          </a:p>
        </p:txBody>
      </p:sp>
    </p:spTree>
    <p:extLst>
      <p:ext uri="{BB962C8B-B14F-4D97-AF65-F5344CB8AC3E}">
        <p14:creationId xmlns:p14="http://schemas.microsoft.com/office/powerpoint/2010/main" val="47230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1"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de-DE"/>
              <a:t>B. Bandelow    Das Angstbuch    Rowohlt</a:t>
            </a:r>
          </a:p>
        </p:txBody>
      </p:sp>
      <p:sp>
        <p:nvSpPr>
          <p:cNvPr id="9" name="Slide Number Placeholder 8"/>
          <p:cNvSpPr>
            <a:spLocks noGrp="1"/>
          </p:cNvSpPr>
          <p:nvPr>
            <p:ph type="sldNum" sz="quarter" idx="12"/>
          </p:nvPr>
        </p:nvSpPr>
        <p:spPr/>
        <p:txBody>
          <a:bodyPr/>
          <a:lstStyle/>
          <a:p>
            <a:pPr>
              <a:defRPr/>
            </a:pPr>
            <a:fld id="{7EC0FF07-3BCD-4A95-B8E3-9505458306F6}" type="slidenum">
              <a:rPr lang="de-DE" smtClean="0"/>
              <a:pPr>
                <a:defRPr/>
              </a:pPr>
              <a:t>‹Nr.›</a:t>
            </a:fld>
            <a:endParaRPr lang="de-DE" sz="1400"/>
          </a:p>
        </p:txBody>
      </p:sp>
    </p:spTree>
    <p:extLst>
      <p:ext uri="{BB962C8B-B14F-4D97-AF65-F5344CB8AC3E}">
        <p14:creationId xmlns:p14="http://schemas.microsoft.com/office/powerpoint/2010/main" val="224595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5"/>
                </a:solidFill>
              </a:defRPr>
            </a:lvl1pPr>
          </a:lstStyle>
          <a:p>
            <a:pPr>
              <a:defRPr/>
            </a:pPr>
            <a:r>
              <a:rPr lang="de-DE"/>
              <a:t>B. Bandelow    Das Angstbuch    Rowohlt</a:t>
            </a:r>
          </a:p>
        </p:txBody>
      </p:sp>
      <p:sp>
        <p:nvSpPr>
          <p:cNvPr id="5" name="Slide Number Placeholder 4"/>
          <p:cNvSpPr>
            <a:spLocks noGrp="1"/>
          </p:cNvSpPr>
          <p:nvPr>
            <p:ph type="sldNum" sz="quarter" idx="12"/>
          </p:nvPr>
        </p:nvSpPr>
        <p:spPr/>
        <p:txBody>
          <a:bodyPr/>
          <a:lstStyle/>
          <a:p>
            <a:pPr>
              <a:defRPr/>
            </a:pPr>
            <a:fld id="{9FFF3FD6-0278-45A1-8212-6620C9133716}" type="slidenum">
              <a:rPr lang="de-DE" smtClean="0"/>
              <a:pPr>
                <a:defRPr/>
              </a:pPr>
              <a:t>‹Nr.›</a:t>
            </a:fld>
            <a:endParaRPr lang="de-DE" sz="1400"/>
          </a:p>
        </p:txBody>
      </p:sp>
    </p:spTree>
    <p:extLst>
      <p:ext uri="{BB962C8B-B14F-4D97-AF65-F5344CB8AC3E}">
        <p14:creationId xmlns:p14="http://schemas.microsoft.com/office/powerpoint/2010/main" val="425883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de-DE"/>
              <a:t>B. Bandelow    Das Angstbuch    Rowohlt</a:t>
            </a:r>
          </a:p>
        </p:txBody>
      </p:sp>
      <p:sp>
        <p:nvSpPr>
          <p:cNvPr id="4" name="Slide Number Placeholder 3"/>
          <p:cNvSpPr>
            <a:spLocks noGrp="1"/>
          </p:cNvSpPr>
          <p:nvPr>
            <p:ph type="sldNum" sz="quarter" idx="12"/>
          </p:nvPr>
        </p:nvSpPr>
        <p:spPr/>
        <p:txBody>
          <a:bodyPr/>
          <a:lstStyle/>
          <a:p>
            <a:pPr>
              <a:defRPr/>
            </a:pPr>
            <a:fld id="{7ED61B9F-58FF-4A95-AA52-0EB15D3CE271}" type="slidenum">
              <a:rPr lang="de-DE" smtClean="0"/>
              <a:pPr>
                <a:defRPr/>
              </a:pPr>
              <a:t>‹Nr.›</a:t>
            </a:fld>
            <a:endParaRPr lang="de-DE" sz="1400"/>
          </a:p>
        </p:txBody>
      </p:sp>
    </p:spTree>
    <p:extLst>
      <p:ext uri="{BB962C8B-B14F-4D97-AF65-F5344CB8AC3E}">
        <p14:creationId xmlns:p14="http://schemas.microsoft.com/office/powerpoint/2010/main" val="409518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de-DE"/>
              <a:t>B. Bandelow    Das Angstbuch    Rowohlt</a:t>
            </a:r>
          </a:p>
        </p:txBody>
      </p:sp>
      <p:sp>
        <p:nvSpPr>
          <p:cNvPr id="7" name="Slide Number Placeholder 6"/>
          <p:cNvSpPr>
            <a:spLocks noGrp="1"/>
          </p:cNvSpPr>
          <p:nvPr>
            <p:ph type="sldNum" sz="quarter" idx="12"/>
          </p:nvPr>
        </p:nvSpPr>
        <p:spPr/>
        <p:txBody>
          <a:bodyPr/>
          <a:lstStyle/>
          <a:p>
            <a:pPr>
              <a:defRPr/>
            </a:pPr>
            <a:fld id="{579DEAE5-0018-487F-9A53-988E1D580D7E}" type="slidenum">
              <a:rPr lang="de-DE" smtClean="0"/>
              <a:pPr>
                <a:defRPr/>
              </a:pPr>
              <a:t>‹Nr.›</a:t>
            </a:fld>
            <a:endParaRPr lang="de-DE" sz="1400"/>
          </a:p>
        </p:txBody>
      </p:sp>
    </p:spTree>
    <p:extLst>
      <p:ext uri="{BB962C8B-B14F-4D97-AF65-F5344CB8AC3E}">
        <p14:creationId xmlns:p14="http://schemas.microsoft.com/office/powerpoint/2010/main" val="355876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de-DE"/>
              <a:t>B. Bandelow    Das Angstbuch    Rowohlt</a:t>
            </a:r>
          </a:p>
        </p:txBody>
      </p:sp>
      <p:sp>
        <p:nvSpPr>
          <p:cNvPr id="7" name="Slide Number Placeholder 6"/>
          <p:cNvSpPr>
            <a:spLocks noGrp="1"/>
          </p:cNvSpPr>
          <p:nvPr>
            <p:ph type="sldNum" sz="quarter" idx="12"/>
          </p:nvPr>
        </p:nvSpPr>
        <p:spPr/>
        <p:txBody>
          <a:bodyPr/>
          <a:lstStyle/>
          <a:p>
            <a:pPr>
              <a:defRPr/>
            </a:pPr>
            <a:fld id="{1514AA12-F0CF-48C9-AA75-226AFD8276CB}" type="slidenum">
              <a:rPr lang="de-DE" smtClean="0"/>
              <a:pPr>
                <a:defRPr/>
              </a:pPr>
              <a:t>‹Nr.›</a:t>
            </a:fld>
            <a:endParaRPr lang="de-DE" sz="1400"/>
          </a:p>
        </p:txBody>
      </p:sp>
    </p:spTree>
    <p:extLst>
      <p:ext uri="{BB962C8B-B14F-4D97-AF65-F5344CB8AC3E}">
        <p14:creationId xmlns:p14="http://schemas.microsoft.com/office/powerpoint/2010/main" val="13912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D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5"/>
                </a:solidFill>
                <a:latin typeface="Calibri" panose="020F0502020204030204" pitchFamily="34" charset="0"/>
              </a:defRPr>
            </a:lvl1pPr>
          </a:lstStyle>
          <a:p>
            <a:endParaRPr lang="de-D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4941B698-0BC3-428C-8BEF-92313F4DE79A}" type="slidenum">
              <a:rPr lang="de-DE" smtClean="0"/>
              <a:pPr/>
              <a:t>‹Nr.›</a:t>
            </a:fld>
            <a:endParaRPr lang="de-DE"/>
          </a:p>
        </p:txBody>
      </p:sp>
    </p:spTree>
    <p:extLst>
      <p:ext uri="{BB962C8B-B14F-4D97-AF65-F5344CB8AC3E}">
        <p14:creationId xmlns:p14="http://schemas.microsoft.com/office/powerpoint/2010/main" val="11367744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hyperlink" Target="https://bmcgeriatr.biomedcentral.com/"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Depression, Suizidalität, Antidepressiva</a:t>
            </a:r>
          </a:p>
        </p:txBody>
      </p:sp>
      <p:sp>
        <p:nvSpPr>
          <p:cNvPr id="4" name="Textplatzhalter 3"/>
          <p:cNvSpPr>
            <a:spLocks noGrp="1"/>
          </p:cNvSpPr>
          <p:nvPr>
            <p:ph type="body" idx="1"/>
          </p:nvPr>
        </p:nvSpPr>
        <p:spPr/>
        <p:txBody>
          <a:bodyPr/>
          <a:lstStyle/>
          <a:p>
            <a:pPr lvl="0"/>
            <a:r>
              <a:rPr lang="de-DE" dirty="0">
                <a:solidFill>
                  <a:prstClr val="black"/>
                </a:solidFill>
              </a:rPr>
              <a:t>Ulrich Hegerl</a:t>
            </a:r>
          </a:p>
          <a:p>
            <a:pPr lvl="0"/>
            <a:r>
              <a:rPr lang="de-DE" sz="1800" dirty="0">
                <a:solidFill>
                  <a:prstClr val="black"/>
                </a:solidFill>
              </a:rPr>
              <a:t>Klinik für Psychiatrie und Psychotherapie, Universität Leipzig</a:t>
            </a:r>
          </a:p>
          <a:p>
            <a:endParaRPr lang="de-DE" dirty="0"/>
          </a:p>
        </p:txBody>
      </p:sp>
      <p:sp>
        <p:nvSpPr>
          <p:cNvPr id="5" name="Textfeld 4">
            <a:hlinkClick r:id="rId2" action="ppaction://hlinksldjump"/>
          </p:cNvPr>
          <p:cNvSpPr txBox="1"/>
          <p:nvPr/>
        </p:nvSpPr>
        <p:spPr>
          <a:xfrm>
            <a:off x="8040217" y="188640"/>
            <a:ext cx="2346733" cy="369332"/>
          </a:xfrm>
          <a:prstGeom prst="rect">
            <a:avLst/>
          </a:prstGeom>
          <a:solidFill>
            <a:schemeClr val="accent1">
              <a:lumMod val="75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gency FB" panose="020B0503020202020204" pitchFamily="34" charset="0"/>
                <a:ea typeface="Cambria Math" panose="02040503050406030204" pitchFamily="18" charset="0"/>
                <a:cs typeface="+mn-cs"/>
              </a:rPr>
              <a:t>⇦ </a:t>
            </a:r>
            <a:r>
              <a:rPr kumimoji="0" lang="de-DE" sz="1800" b="0" i="0" u="none" strike="noStrike" kern="120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mn-cs"/>
              </a:rPr>
              <a:t>zurück zur Übersicht</a:t>
            </a:r>
            <a:endParaRPr kumimoji="0" lang="de-DE"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32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3"/>
          <p:cNvGraphicFramePr>
            <a:graphicFrameLocks/>
          </p:cNvGraphicFramePr>
          <p:nvPr/>
        </p:nvGraphicFramePr>
        <p:xfrm>
          <a:off x="2135189" y="1773238"/>
          <a:ext cx="7921625" cy="4114800"/>
        </p:xfrm>
        <a:graphic>
          <a:graphicData uri="http://schemas.openxmlformats.org/drawingml/2006/table">
            <a:tbl>
              <a:tblPr firstRow="1" bandRow="1">
                <a:tableStyleId>{5C22544A-7EE6-4342-B048-85BDC9FD1C3A}</a:tableStyleId>
              </a:tblPr>
              <a:tblGrid>
                <a:gridCol w="16565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2592661">
                  <a:extLst>
                    <a:ext uri="{9D8B030D-6E8A-4147-A177-3AD203B41FA5}">
                      <a16:colId xmlns:a16="http://schemas.microsoft.com/office/drawing/2014/main" val="20004"/>
                    </a:ext>
                  </a:extLst>
                </a:gridCol>
              </a:tblGrid>
              <a:tr h="370840">
                <a:tc>
                  <a:txBody>
                    <a:bodyPr/>
                    <a:lstStyle/>
                    <a:p>
                      <a:pPr algn="r"/>
                      <a:endParaRPr lang="de-DE"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600" dirty="0">
                          <a:solidFill>
                            <a:srgbClr val="C20016"/>
                          </a:solidFill>
                          <a:latin typeface="Arial" panose="020B0604020202020204" pitchFamily="34" charset="0"/>
                          <a:cs typeface="Arial" panose="020B0604020202020204" pitchFamily="34" charset="0"/>
                        </a:rPr>
                        <a:t>Psychosoziale   Aspekte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600"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6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600" dirty="0">
                          <a:solidFill>
                            <a:srgbClr val="C20016"/>
                          </a:solidFill>
                          <a:latin typeface="Arial" panose="020B0604020202020204" pitchFamily="34" charset="0"/>
                          <a:cs typeface="Arial" panose="020B0604020202020204" pitchFamily="34" charset="0"/>
                        </a:rPr>
                        <a:t>Neurobiologische</a:t>
                      </a:r>
                      <a:r>
                        <a:rPr lang="de-DE" sz="1600" baseline="0" dirty="0">
                          <a:solidFill>
                            <a:srgbClr val="C20016"/>
                          </a:solidFill>
                          <a:latin typeface="Arial" panose="020B0604020202020204" pitchFamily="34" charset="0"/>
                          <a:cs typeface="Arial" panose="020B0604020202020204" pitchFamily="34" charset="0"/>
                        </a:rPr>
                        <a:t> Aspekte</a:t>
                      </a:r>
                      <a:endParaRPr lang="de-DE" sz="1600" dirty="0">
                        <a:solidFill>
                          <a:srgbClr val="C20016"/>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r"/>
                      <a:r>
                        <a:rPr lang="de-DE" sz="1600" b="1" dirty="0">
                          <a:latin typeface="Arial" panose="020B0604020202020204" pitchFamily="34" charset="0"/>
                          <a:cs typeface="Arial" panose="020B0604020202020204" pitchFamily="34" charset="0"/>
                        </a:rPr>
                        <a:t>Veranlagung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de-DE" sz="1600" dirty="0">
                          <a:latin typeface="Arial" panose="020B0604020202020204" pitchFamily="34" charset="0"/>
                          <a:cs typeface="Arial" panose="020B0604020202020204" pitchFamily="34" charset="0"/>
                        </a:rPr>
                        <a:t>z.B. Traumatisierung und </a:t>
                      </a:r>
                      <a:r>
                        <a:rPr lang="de-DE" sz="1600" dirty="0" err="1">
                          <a:latin typeface="Arial" panose="020B0604020202020204" pitchFamily="34" charset="0"/>
                          <a:cs typeface="Arial" panose="020B0604020202020204" pitchFamily="34" charset="0"/>
                        </a:rPr>
                        <a:t>Mißbrauchs</a:t>
                      </a:r>
                      <a:r>
                        <a:rPr lang="de-DE" sz="1600" dirty="0">
                          <a:latin typeface="Arial" panose="020B0604020202020204" pitchFamily="34" charset="0"/>
                          <a:cs typeface="Arial" panose="020B0604020202020204" pitchFamily="34" charset="0"/>
                        </a:rPr>
                        <a:t>-erfahrungen in der Kindheit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DE" sz="1600" dirty="0">
                          <a:latin typeface="Arial" panose="020B0604020202020204" pitchFamily="34" charset="0"/>
                          <a:cs typeface="Arial" panose="020B0604020202020204" pitchFamily="34" charset="0"/>
                        </a:rPr>
                        <a:t>Genetische und epigenetische Faktoren (u.a. Vererbung)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0840">
                <a:tc>
                  <a:txBody>
                    <a:bodyPr/>
                    <a:lstStyle/>
                    <a:p>
                      <a:pPr algn="r"/>
                      <a:r>
                        <a:rPr lang="de-DE" sz="1600" b="1" dirty="0">
                          <a:latin typeface="Arial" panose="020B0604020202020204" pitchFamily="34" charset="0"/>
                          <a:cs typeface="Arial" panose="020B0604020202020204" pitchFamily="34" charset="0"/>
                        </a:rPr>
                        <a:t>Auslöser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de-DE" sz="1600" dirty="0">
                          <a:latin typeface="Arial" panose="020B0604020202020204" pitchFamily="34" charset="0"/>
                          <a:cs typeface="Arial" panose="020B0604020202020204" pitchFamily="34" charset="0"/>
                        </a:rPr>
                        <a:t>z.B. Überforderung, Stress, Verlust-erlebnisse,</a:t>
                      </a:r>
                      <a:r>
                        <a:rPr lang="de-DE" sz="1600" baseline="0" dirty="0">
                          <a:latin typeface="Arial" panose="020B0604020202020204" pitchFamily="34" charset="0"/>
                          <a:cs typeface="Arial" panose="020B0604020202020204" pitchFamily="34" charset="0"/>
                        </a:rPr>
                        <a:t> Urlaubsantritt</a:t>
                      </a:r>
                      <a:endParaRPr lang="de-DE"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DE" sz="1600" dirty="0">
                          <a:latin typeface="Arial" panose="020B0604020202020204" pitchFamily="34" charset="0"/>
                          <a:cs typeface="Arial" panose="020B0604020202020204" pitchFamily="34" charset="0"/>
                        </a:rPr>
                        <a:t>z.B. Veränderungen der Stresshormone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840">
                <a:tc>
                  <a:txBody>
                    <a:bodyPr/>
                    <a:lstStyle/>
                    <a:p>
                      <a:pPr algn="r"/>
                      <a:r>
                        <a:rPr lang="de-DE" sz="1600" b="1" dirty="0">
                          <a:latin typeface="Arial" panose="020B0604020202020204" pitchFamily="34" charset="0"/>
                          <a:cs typeface="Arial" panose="020B0604020202020204" pitchFamily="34" charset="0"/>
                        </a:rPr>
                        <a:t>Depressiver Zustand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de-DE" sz="1600" dirty="0">
                          <a:latin typeface="Arial" panose="020B0604020202020204" pitchFamily="34" charset="0"/>
                          <a:cs typeface="Arial" panose="020B0604020202020204" pitchFamily="34" charset="0"/>
                        </a:rPr>
                        <a:t>z.B. </a:t>
                      </a:r>
                      <a:r>
                        <a:rPr lang="de-DE" sz="1600" baseline="0" dirty="0">
                          <a:latin typeface="Arial" panose="020B0604020202020204" pitchFamily="34" charset="0"/>
                          <a:cs typeface="Arial" panose="020B0604020202020204" pitchFamily="34" charset="0"/>
                        </a:rPr>
                        <a:t>Freudlosigkeit, </a:t>
                      </a:r>
                      <a:r>
                        <a:rPr lang="de-DE" sz="1600" dirty="0">
                          <a:latin typeface="Arial" panose="020B0604020202020204" pitchFamily="34" charset="0"/>
                          <a:cs typeface="Arial" panose="020B0604020202020204" pitchFamily="34" charset="0"/>
                        </a:rPr>
                        <a:t>Hoffnungslosigkeit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DE" sz="1600" dirty="0">
                          <a:latin typeface="Arial" panose="020B0604020202020204" pitchFamily="34" charset="0"/>
                          <a:cs typeface="Arial" panose="020B0604020202020204" pitchFamily="34" charset="0"/>
                        </a:rPr>
                        <a:t>z.B. Ungleichgewicht von Botenstoffen in bestimmten Hirnregionen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0840">
                <a:tc>
                  <a:txBody>
                    <a:bodyPr/>
                    <a:lstStyle/>
                    <a:p>
                      <a:pPr algn="r"/>
                      <a:r>
                        <a:rPr lang="de-DE" sz="1600" b="1" dirty="0">
                          <a:latin typeface="Arial" panose="020B0604020202020204" pitchFamily="34" charset="0"/>
                          <a:cs typeface="Arial" panose="020B0604020202020204" pitchFamily="34" charset="0"/>
                        </a:rPr>
                        <a:t>Behandlung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de-DE" sz="1600" dirty="0">
                          <a:latin typeface="Arial" panose="020B0604020202020204" pitchFamily="34" charset="0"/>
                          <a:cs typeface="Arial" panose="020B0604020202020204" pitchFamily="34" charset="0"/>
                        </a:rPr>
                        <a:t>Psychotherapie</a:t>
                      </a:r>
                    </a:p>
                    <a:p>
                      <a:pPr algn="l"/>
                      <a:endParaRPr lang="de-DE"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DE" sz="1600" dirty="0">
                          <a:latin typeface="Arial" panose="020B0604020202020204" pitchFamily="34" charset="0"/>
                          <a:cs typeface="Arial" panose="020B0604020202020204" pitchFamily="34" charset="0"/>
                        </a:rPr>
                        <a:t>Antidepressiva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33830" name="Titel 1"/>
          <p:cNvSpPr>
            <a:spLocks noGrp="1"/>
          </p:cNvSpPr>
          <p:nvPr>
            <p:ph type="title"/>
          </p:nvPr>
        </p:nvSpPr>
        <p:spPr bwMode="auto">
          <a:xfrm>
            <a:off x="2125663" y="542926"/>
            <a:ext cx="5472112"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de-DE" altLang="de-DE" dirty="0"/>
              <a:t>Psychische und körperliche Aspekte – Zwei Seiten einer Medaille</a:t>
            </a:r>
            <a:br>
              <a:rPr lang="de-DE" altLang="de-DE" dirty="0"/>
            </a:br>
            <a:endParaRPr lang="de-DE" altLang="de-DE" dirty="0"/>
          </a:p>
        </p:txBody>
      </p:sp>
      <p:sp>
        <p:nvSpPr>
          <p:cNvPr id="33831" name="Textplatzhalter 1"/>
          <p:cNvSpPr>
            <a:spLocks noGrp="1"/>
          </p:cNvSpPr>
          <p:nvPr>
            <p:ph type="body" sz="quarter" idx="13"/>
          </p:nvPr>
        </p:nvSpPr>
        <p:spPr bwMode="auto">
          <a:xfrm>
            <a:off x="6096001" y="6515101"/>
            <a:ext cx="4321175"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endParaRPr lang="de-DE" altLang="de-DE">
              <a:latin typeface="Arial" charset="0"/>
              <a:cs typeface="Arial" charset="0"/>
            </a:endParaRPr>
          </a:p>
        </p:txBody>
      </p:sp>
      <p:grpSp>
        <p:nvGrpSpPr>
          <p:cNvPr id="33832" name="Group 24"/>
          <p:cNvGrpSpPr>
            <a:grpSpLocks/>
          </p:cNvGrpSpPr>
          <p:nvPr/>
        </p:nvGrpSpPr>
        <p:grpSpPr bwMode="auto">
          <a:xfrm>
            <a:off x="6096001" y="1771651"/>
            <a:ext cx="1420813" cy="4321175"/>
            <a:chOff x="2826" y="1215"/>
            <a:chExt cx="1271" cy="2721"/>
          </a:xfrm>
        </p:grpSpPr>
        <p:sp>
          <p:nvSpPr>
            <p:cNvPr id="33833" name="Oval 25"/>
            <p:cNvSpPr>
              <a:spLocks noChangeArrowheads="1"/>
            </p:cNvSpPr>
            <p:nvPr/>
          </p:nvSpPr>
          <p:spPr bwMode="auto">
            <a:xfrm>
              <a:off x="2826" y="1215"/>
              <a:ext cx="1108" cy="2692"/>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1">
                <a:lnSpc>
                  <a:spcPct val="100000"/>
                </a:lnSpc>
                <a:spcBef>
                  <a:spcPct val="0"/>
                </a:spcBef>
                <a:spcAft>
                  <a:spcPct val="0"/>
                </a:spcAft>
                <a:buClrTx/>
                <a:buSzTx/>
                <a:buFontTx/>
                <a:buNone/>
                <a:tabLst/>
                <a:defRPr/>
              </a:pPr>
              <a:endParaRPr kumimoji="0" lang="de-DE" altLang="de-DE" sz="3200" b="1" i="0" u="none" strike="noStrike" kern="1200" cap="none" spc="0" normalizeH="0" baseline="0" noProof="0">
                <a:ln>
                  <a:noFill/>
                </a:ln>
                <a:solidFill>
                  <a:srgbClr val="000000"/>
                </a:solidFill>
                <a:effectLst/>
                <a:uLnTx/>
                <a:uFillTx/>
                <a:latin typeface="Frutiger LT 45 Light" pitchFamily="32" charset="0"/>
                <a:ea typeface="+mn-ea"/>
                <a:cs typeface="+mn-cs"/>
              </a:endParaRPr>
            </a:p>
          </p:txBody>
        </p:sp>
        <p:sp>
          <p:nvSpPr>
            <p:cNvPr id="33834" name="Oval 26"/>
            <p:cNvSpPr>
              <a:spLocks noChangeArrowheads="1"/>
            </p:cNvSpPr>
            <p:nvPr/>
          </p:nvSpPr>
          <p:spPr bwMode="auto">
            <a:xfrm>
              <a:off x="2867" y="1244"/>
              <a:ext cx="1109" cy="2692"/>
            </a:xfrm>
            <a:prstGeom prst="ellipse">
              <a:avLst/>
            </a:prstGeom>
            <a:solidFill>
              <a:srgbClr val="FFD03B"/>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3200" b="1" i="0" u="none" strike="noStrike" kern="1200" cap="none" spc="0" normalizeH="0" baseline="0" noProof="0">
                <a:ln>
                  <a:noFill/>
                </a:ln>
                <a:solidFill>
                  <a:srgbClr val="000000"/>
                </a:solidFill>
                <a:effectLst/>
                <a:uLnTx/>
                <a:uFillTx/>
                <a:latin typeface="Frutiger LT 45 Light" pitchFamily="32" charset="0"/>
                <a:ea typeface="ＭＳ Ｐゴシック" pitchFamily="32" charset="-128"/>
                <a:cs typeface="+mn-cs"/>
              </a:endParaRPr>
            </a:p>
          </p:txBody>
        </p:sp>
        <p:sp>
          <p:nvSpPr>
            <p:cNvPr id="33835" name="Oval 27"/>
            <p:cNvSpPr>
              <a:spLocks noChangeArrowheads="1"/>
            </p:cNvSpPr>
            <p:nvPr/>
          </p:nvSpPr>
          <p:spPr bwMode="auto">
            <a:xfrm>
              <a:off x="2989" y="1234"/>
              <a:ext cx="1108" cy="2692"/>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1">
                <a:lnSpc>
                  <a:spcPct val="100000"/>
                </a:lnSpc>
                <a:spcBef>
                  <a:spcPct val="0"/>
                </a:spcBef>
                <a:spcAft>
                  <a:spcPct val="0"/>
                </a:spcAft>
                <a:buClrTx/>
                <a:buSzTx/>
                <a:buFontTx/>
                <a:buNone/>
                <a:tabLst/>
                <a:defRPr/>
              </a:pPr>
              <a:endParaRPr kumimoji="0" lang="de-DE" altLang="de-DE" sz="3200" b="1" i="0" u="none" strike="noStrike" kern="1200" cap="none" spc="0" normalizeH="0" baseline="0" noProof="0">
                <a:ln>
                  <a:noFill/>
                </a:ln>
                <a:solidFill>
                  <a:srgbClr val="000000"/>
                </a:solidFill>
                <a:effectLst/>
                <a:uLnTx/>
                <a:uFillTx/>
                <a:latin typeface="Frutiger LT 45 Light" pitchFamily="32" charset="0"/>
                <a:ea typeface="+mn-ea"/>
                <a:cs typeface="+mn-cs"/>
              </a:endParaRPr>
            </a:p>
          </p:txBody>
        </p:sp>
        <p:sp>
          <p:nvSpPr>
            <p:cNvPr id="33836" name="WordArt 28"/>
            <p:cNvSpPr>
              <a:spLocks noChangeArrowheads="1" noChangeShapeType="1" noTextEdit="1"/>
            </p:cNvSpPr>
            <p:nvPr/>
          </p:nvSpPr>
          <p:spPr bwMode="auto">
            <a:xfrm>
              <a:off x="3120" y="2166"/>
              <a:ext cx="856" cy="76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10" cap="none" spc="0" normalizeH="0" baseline="0" noProof="0">
                  <a:ln w="9525">
                    <a:solidFill>
                      <a:srgbClr val="000000"/>
                    </a:solidFill>
                    <a:round/>
                    <a:headEnd/>
                    <a:tailEnd/>
                  </a:ln>
                  <a:solidFill>
                    <a:srgbClr val="000000"/>
                  </a:solidFill>
                  <a:effectLst/>
                  <a:uLnTx/>
                  <a:uFillTx/>
                  <a:latin typeface="Arial"/>
                  <a:ea typeface="+mn-ea"/>
                  <a:cs typeface="Arial"/>
                </a:rPr>
                <a:t>Depression</a:t>
              </a:r>
            </a:p>
          </p:txBody>
        </p:sp>
      </p:grpSp>
    </p:spTree>
    <p:extLst>
      <p:ext uri="{BB962C8B-B14F-4D97-AF65-F5344CB8AC3E}">
        <p14:creationId xmlns:p14="http://schemas.microsoft.com/office/powerpoint/2010/main" val="345272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normAutofit/>
          </a:bodyPr>
          <a:lstStyle/>
          <a:p>
            <a:r>
              <a:rPr lang="de-DE" altLang="de-DE" dirty="0"/>
              <a:t>Kritische Fragen der Patienten:</a:t>
            </a:r>
          </a:p>
        </p:txBody>
      </p:sp>
      <p:sp>
        <p:nvSpPr>
          <p:cNvPr id="56323" name="Inhaltsplatzhalter 2"/>
          <p:cNvSpPr>
            <a:spLocks noGrp="1"/>
          </p:cNvSpPr>
          <p:nvPr>
            <p:ph idx="1"/>
          </p:nvPr>
        </p:nvSpPr>
        <p:spPr>
          <a:xfrm>
            <a:off x="2152650" y="2511425"/>
            <a:ext cx="7886700" cy="4351338"/>
          </a:xfrm>
        </p:spPr>
        <p:txBody>
          <a:bodyPr>
            <a:normAutofit/>
          </a:bodyPr>
          <a:lstStyle/>
          <a:p>
            <a:pPr marL="0" indent="0">
              <a:buNone/>
            </a:pPr>
            <a:r>
              <a:rPr lang="de-DE" altLang="de-DE" dirty="0">
                <a:latin typeface="Calibri" panose="020F0502020204030204" pitchFamily="34" charset="0"/>
                <a:cs typeface="Arial" panose="020B0604020202020204" pitchFamily="34" charset="0"/>
              </a:rPr>
              <a:t>Sind Antidepressiva nicht nur bessere </a:t>
            </a:r>
            <a:r>
              <a:rPr lang="de-DE" altLang="de-DE" dirty="0" err="1">
                <a:latin typeface="Calibri" panose="020F0502020204030204" pitchFamily="34" charset="0"/>
                <a:cs typeface="Arial" panose="020B0604020202020204" pitchFamily="34" charset="0"/>
              </a:rPr>
              <a:t>Plazebos</a:t>
            </a:r>
            <a:r>
              <a:rPr lang="de-DE" altLang="de-DE" dirty="0">
                <a:latin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8783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s.els-cdn.com/content/image/1-s2.0-S0140673617328027-gr2_lr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431"/>
          <a:stretch/>
        </p:blipFill>
        <p:spPr bwMode="auto">
          <a:xfrm>
            <a:off x="2063552" y="44624"/>
            <a:ext cx="8444561"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559496" y="5890046"/>
            <a:ext cx="30963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Network meta-analysis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eligible</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comparisons</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for</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efficacy</a:t>
            </a:r>
            <a:r>
              <a:rPr kumimoji="0" lang="de-DE" sz="1800" b="1" i="0" u="none" strike="noStrike" kern="1200" cap="none" spc="0" normalizeH="0" baseline="0" noProof="0" dirty="0">
                <a:ln>
                  <a:noFill/>
                </a:ln>
                <a:solidFill>
                  <a:prstClr val="black"/>
                </a:solidFill>
                <a:effectLst/>
                <a:uLnTx/>
                <a:uFillTx/>
                <a:latin typeface="Calibri"/>
                <a:ea typeface="+mn-ea"/>
                <a:cs typeface="+mn-cs"/>
              </a:rPr>
              <a:t> (A)</a:t>
            </a:r>
          </a:p>
        </p:txBody>
      </p:sp>
      <p:sp>
        <p:nvSpPr>
          <p:cNvPr id="5" name="Textfeld 4"/>
          <p:cNvSpPr txBox="1"/>
          <p:nvPr/>
        </p:nvSpPr>
        <p:spPr>
          <a:xfrm>
            <a:off x="7502096" y="6444044"/>
            <a:ext cx="31304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a:t>
            </a:r>
            <a:r>
              <a:rPr kumimoji="0" lang="de-DE" sz="1600" b="0" i="0" u="none" strike="noStrike" kern="1200" cap="none" spc="0" normalizeH="0" baseline="0" noProof="0" dirty="0" err="1">
                <a:ln>
                  <a:noFill/>
                </a:ln>
                <a:solidFill>
                  <a:prstClr val="black"/>
                </a:solidFill>
                <a:effectLst/>
                <a:uLnTx/>
                <a:uFillTx/>
                <a:latin typeface="Calibri"/>
                <a:ea typeface="+mn-ea"/>
                <a:cs typeface="+mn-cs"/>
              </a:rPr>
              <a:t>Cipriani</a:t>
            </a:r>
            <a:r>
              <a:rPr kumimoji="0" lang="de-DE" sz="1600" b="0" i="0" u="none" strike="noStrike" kern="1200" cap="none" spc="0" normalizeH="0" baseline="0" noProof="0" dirty="0">
                <a:ln>
                  <a:noFill/>
                </a:ln>
                <a:solidFill>
                  <a:prstClr val="black"/>
                </a:solidFill>
                <a:effectLst/>
                <a:uLnTx/>
                <a:uFillTx/>
                <a:latin typeface="Calibri"/>
                <a:ea typeface="+mn-ea"/>
                <a:cs typeface="+mn-cs"/>
              </a:rPr>
              <a:t> A et al., The Lancet,  2018)</a:t>
            </a:r>
          </a:p>
        </p:txBody>
      </p:sp>
    </p:spTree>
    <p:extLst>
      <p:ext uri="{BB962C8B-B14F-4D97-AF65-F5344CB8AC3E}">
        <p14:creationId xmlns:p14="http://schemas.microsoft.com/office/powerpoint/2010/main" val="14318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rs.els-cdn.com/content/image/1-s2.0-S0140673617328027-gr3_lr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027"/>
          <a:stretch/>
        </p:blipFill>
        <p:spPr bwMode="auto">
          <a:xfrm>
            <a:off x="1789584" y="244091"/>
            <a:ext cx="4594448" cy="661477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502096" y="6444044"/>
            <a:ext cx="31304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a:t>
            </a:r>
            <a:r>
              <a:rPr kumimoji="0" lang="de-DE" sz="1600" b="0" i="0" u="none" strike="noStrike" kern="1200" cap="none" spc="0" normalizeH="0" baseline="0" noProof="0" dirty="0" err="1">
                <a:ln>
                  <a:noFill/>
                </a:ln>
                <a:solidFill>
                  <a:prstClr val="black"/>
                </a:solidFill>
                <a:effectLst/>
                <a:uLnTx/>
                <a:uFillTx/>
                <a:latin typeface="Calibri"/>
                <a:ea typeface="+mn-ea"/>
                <a:cs typeface="+mn-cs"/>
              </a:rPr>
              <a:t>Cipriani</a:t>
            </a:r>
            <a:r>
              <a:rPr kumimoji="0" lang="de-DE" sz="1600" b="0" i="0" u="none" strike="noStrike" kern="1200" cap="none" spc="0" normalizeH="0" baseline="0" noProof="0" dirty="0">
                <a:ln>
                  <a:noFill/>
                </a:ln>
                <a:solidFill>
                  <a:prstClr val="black"/>
                </a:solidFill>
                <a:effectLst/>
                <a:uLnTx/>
                <a:uFillTx/>
                <a:latin typeface="Calibri"/>
                <a:ea typeface="+mn-ea"/>
                <a:cs typeface="+mn-cs"/>
              </a:rPr>
              <a:t> A et al., The Lancet,  2018)</a:t>
            </a:r>
          </a:p>
        </p:txBody>
      </p:sp>
      <p:sp>
        <p:nvSpPr>
          <p:cNvPr id="6" name="Textfeld 5"/>
          <p:cNvSpPr txBox="1"/>
          <p:nvPr/>
        </p:nvSpPr>
        <p:spPr>
          <a:xfrm>
            <a:off x="7248128" y="548680"/>
            <a:ext cx="39151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Forest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plots</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1" i="0" u="none" strike="noStrike" kern="1200" cap="none" spc="0" normalizeH="0" baseline="0" noProof="0" dirty="0">
                <a:ln>
                  <a:noFill/>
                </a:ln>
                <a:solidFill>
                  <a:prstClr val="black"/>
                </a:solidFill>
                <a:effectLst/>
                <a:uLnTx/>
                <a:uFillTx/>
                <a:latin typeface="Calibri"/>
                <a:ea typeface="+mn-ea"/>
                <a:cs typeface="+mn-cs"/>
              </a:rPr>
              <a:t> network meta-analysis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1" i="0" u="none" strike="noStrike" kern="1200" cap="none" spc="0" normalizeH="0" baseline="0" noProof="0" dirty="0">
                <a:ln>
                  <a:noFill/>
                </a:ln>
                <a:solidFill>
                  <a:prstClr val="black"/>
                </a:solidFill>
                <a:effectLst/>
                <a:uLnTx/>
                <a:uFillTx/>
                <a:latin typeface="Calibri"/>
                <a:ea typeface="+mn-ea"/>
                <a:cs typeface="+mn-cs"/>
              </a:rPr>
              <a:t> all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trials</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for</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efficacy</a:t>
            </a:r>
            <a:r>
              <a:rPr kumimoji="0" lang="de-DE" sz="1800" b="1" i="0" u="none" strike="noStrike" kern="1200" cap="none" spc="0" normalizeH="0" baseline="0" noProof="0" dirty="0">
                <a:ln>
                  <a:noFill/>
                </a:ln>
                <a:solidFill>
                  <a:prstClr val="black"/>
                </a:solidFill>
                <a:effectLst/>
                <a:uLnTx/>
                <a:uFillTx/>
                <a:latin typeface="Calibri"/>
                <a:ea typeface="+mn-ea"/>
                <a:cs typeface="+mn-cs"/>
              </a:rPr>
              <a:t> (A)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i="0" u="none" strike="noStrike" kern="1200" cap="none" spc="0" normalizeH="0" baseline="0" noProof="0" dirty="0">
                <a:ln>
                  <a:noFill/>
                </a:ln>
                <a:solidFill>
                  <a:prstClr val="black"/>
                </a:solidFill>
                <a:effectLst/>
                <a:uLnTx/>
                <a:uFillTx/>
                <a:latin typeface="Calibri"/>
                <a:ea typeface="+mn-ea"/>
                <a:cs typeface="+mn-cs"/>
              </a:rPr>
              <a:t>522 Studien, 116 477 Patienten</a:t>
            </a:r>
          </a:p>
        </p:txBody>
      </p:sp>
      <p:sp>
        <p:nvSpPr>
          <p:cNvPr id="7" name="Textfeld 6">
            <a:extLst>
              <a:ext uri="{FF2B5EF4-FFF2-40B4-BE49-F238E27FC236}">
                <a16:creationId xmlns:a16="http://schemas.microsoft.com/office/drawing/2014/main" id="{3CBDC335-9314-4739-8360-362823A6406A}"/>
              </a:ext>
            </a:extLst>
          </p:cNvPr>
          <p:cNvSpPr txBox="1"/>
          <p:nvPr/>
        </p:nvSpPr>
        <p:spPr>
          <a:xfrm>
            <a:off x="7410450" y="2438400"/>
            <a:ext cx="4267200" cy="2031325"/>
          </a:xfrm>
          <a:prstGeom prst="rect">
            <a:avLst/>
          </a:prstGeom>
          <a:noFill/>
        </p:spPr>
        <p:txBody>
          <a:bodyPr wrap="square" rtlCol="0">
            <a:spAutoFit/>
          </a:bodyPr>
          <a:lstStyle/>
          <a:p>
            <a:r>
              <a:rPr lang="de-DE" b="1" dirty="0"/>
              <a:t>Kritische Reanalyse </a:t>
            </a:r>
            <a:r>
              <a:rPr lang="de-DE" dirty="0"/>
              <a:t>unter Berücksichtigung methodischer Probleme und Bias-Risiko: weniger klares Resultat (</a:t>
            </a:r>
            <a:r>
              <a:rPr lang="de-DE" dirty="0" err="1"/>
              <a:t>Munkholm</a:t>
            </a:r>
            <a:r>
              <a:rPr lang="de-DE" dirty="0"/>
              <a:t> et al 2019, BMJ Open),  </a:t>
            </a:r>
          </a:p>
          <a:p>
            <a:endParaRPr lang="de-DE" dirty="0"/>
          </a:p>
          <a:p>
            <a:r>
              <a:rPr lang="de-DE" dirty="0"/>
              <a:t>Mittlere </a:t>
            </a:r>
            <a:r>
              <a:rPr lang="de-DE" dirty="0" err="1"/>
              <a:t>Plazebo</a:t>
            </a:r>
            <a:r>
              <a:rPr lang="de-DE" dirty="0"/>
              <a:t>-Verum-Differenz:</a:t>
            </a:r>
          </a:p>
          <a:p>
            <a:r>
              <a:rPr lang="de-DE" dirty="0"/>
              <a:t> 2 Punkte im  HAMD-17</a:t>
            </a:r>
          </a:p>
        </p:txBody>
      </p:sp>
    </p:spTree>
    <p:extLst>
      <p:ext uri="{BB962C8B-B14F-4D97-AF65-F5344CB8AC3E}">
        <p14:creationId xmlns:p14="http://schemas.microsoft.com/office/powerpoint/2010/main" val="12569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rs.els-cdn.com/content/image/1-s2.0-S0140673617328027-gr3_lr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252"/>
          <a:stretch/>
        </p:blipFill>
        <p:spPr bwMode="auto">
          <a:xfrm>
            <a:off x="1681092" y="116632"/>
            <a:ext cx="5062981" cy="6696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502096" y="6444044"/>
            <a:ext cx="31304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a:t>
            </a:r>
            <a:r>
              <a:rPr kumimoji="0" lang="de-DE" sz="1600" b="0" i="0" u="none" strike="noStrike" kern="1200" cap="none" spc="0" normalizeH="0" baseline="0" noProof="0" dirty="0" err="1">
                <a:ln>
                  <a:noFill/>
                </a:ln>
                <a:solidFill>
                  <a:prstClr val="black"/>
                </a:solidFill>
                <a:effectLst/>
                <a:uLnTx/>
                <a:uFillTx/>
                <a:latin typeface="Calibri"/>
                <a:ea typeface="+mn-ea"/>
                <a:cs typeface="+mn-cs"/>
              </a:rPr>
              <a:t>Cipriani</a:t>
            </a:r>
            <a:r>
              <a:rPr kumimoji="0" lang="de-DE" sz="1600" b="0" i="0" u="none" strike="noStrike" kern="1200" cap="none" spc="0" normalizeH="0" baseline="0" noProof="0" dirty="0">
                <a:ln>
                  <a:noFill/>
                </a:ln>
                <a:solidFill>
                  <a:prstClr val="black"/>
                </a:solidFill>
                <a:effectLst/>
                <a:uLnTx/>
                <a:uFillTx/>
                <a:latin typeface="Calibri"/>
                <a:ea typeface="+mn-ea"/>
                <a:cs typeface="+mn-cs"/>
              </a:rPr>
              <a:t> A et al., The Lancet,  2018)</a:t>
            </a:r>
          </a:p>
        </p:txBody>
      </p:sp>
      <p:sp>
        <p:nvSpPr>
          <p:cNvPr id="6" name="Textfeld 5"/>
          <p:cNvSpPr txBox="1"/>
          <p:nvPr/>
        </p:nvSpPr>
        <p:spPr>
          <a:xfrm>
            <a:off x="7248129" y="548680"/>
            <a:ext cx="30963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black"/>
                </a:solidFill>
                <a:effectLst/>
                <a:uLnTx/>
                <a:uFillTx/>
                <a:latin typeface="Calibri"/>
                <a:ea typeface="+mn-ea"/>
                <a:cs typeface="+mn-cs"/>
              </a:rPr>
              <a:t>Forest</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plots</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network</a:t>
            </a:r>
            <a:r>
              <a:rPr kumimoji="0" lang="de-DE" sz="1800" b="1" i="0" u="none" strike="noStrike" kern="1200" cap="none" spc="0" normalizeH="0" baseline="0" noProof="0" dirty="0">
                <a:ln>
                  <a:noFill/>
                </a:ln>
                <a:solidFill>
                  <a:prstClr val="black"/>
                </a:solidFill>
                <a:effectLst/>
                <a:uLnTx/>
                <a:uFillTx/>
                <a:latin typeface="Calibri"/>
                <a:ea typeface="+mn-ea"/>
                <a:cs typeface="+mn-cs"/>
              </a:rPr>
              <a:t> meta-analysis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1" i="0" u="none" strike="noStrike" kern="1200" cap="none" spc="0" normalizeH="0" baseline="0" noProof="0" dirty="0">
                <a:ln>
                  <a:noFill/>
                </a:ln>
                <a:solidFill>
                  <a:prstClr val="black"/>
                </a:solidFill>
                <a:effectLst/>
                <a:uLnTx/>
                <a:uFillTx/>
                <a:latin typeface="Calibri"/>
                <a:ea typeface="+mn-ea"/>
                <a:cs typeface="+mn-cs"/>
              </a:rPr>
              <a:t> all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trials</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for</a:t>
            </a:r>
            <a:r>
              <a:rPr kumimoji="0" lang="de-DE" sz="1800" b="1"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acceptability</a:t>
            </a:r>
            <a:r>
              <a:rPr kumimoji="0" lang="de-DE" sz="1800" b="1" i="0" u="none" strike="noStrike" kern="1200" cap="none" spc="0" normalizeH="0" baseline="0" noProof="0" dirty="0">
                <a:ln>
                  <a:noFill/>
                </a:ln>
                <a:solidFill>
                  <a:prstClr val="black"/>
                </a:solidFill>
                <a:effectLst/>
                <a:uLnTx/>
                <a:uFillTx/>
                <a:latin typeface="Calibri"/>
                <a:ea typeface="+mn-ea"/>
                <a:cs typeface="+mn-cs"/>
              </a:rPr>
              <a:t> (B)</a:t>
            </a:r>
          </a:p>
        </p:txBody>
      </p:sp>
    </p:spTree>
    <p:extLst>
      <p:ext uri="{BB962C8B-B14F-4D97-AF65-F5344CB8AC3E}">
        <p14:creationId xmlns:p14="http://schemas.microsoft.com/office/powerpoint/2010/main" val="308628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reeform 2"/>
          <p:cNvSpPr>
            <a:spLocks/>
          </p:cNvSpPr>
          <p:nvPr/>
        </p:nvSpPr>
        <p:spPr bwMode="auto">
          <a:xfrm>
            <a:off x="6918326" y="3252789"/>
            <a:ext cx="15875" cy="1587"/>
          </a:xfrm>
          <a:custGeom>
            <a:avLst/>
            <a:gdLst>
              <a:gd name="T0" fmla="*/ 2147483647 w 24"/>
              <a:gd name="T1" fmla="*/ 0 h 1587"/>
              <a:gd name="T2" fmla="*/ 2147483647 w 24"/>
              <a:gd name="T3" fmla="*/ 0 h 1587"/>
              <a:gd name="T4" fmla="*/ 0 w 24"/>
              <a:gd name="T5" fmla="*/ 0 h 1587"/>
              <a:gd name="T6" fmla="*/ 2147483647 w 2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587">
                <a:moveTo>
                  <a:pt x="24" y="0"/>
                </a:moveTo>
                <a:lnTo>
                  <a:pt x="12" y="0"/>
                </a:lnTo>
                <a:lnTo>
                  <a:pt x="0"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1427" name="Freeform 3"/>
          <p:cNvSpPr>
            <a:spLocks/>
          </p:cNvSpPr>
          <p:nvPr/>
        </p:nvSpPr>
        <p:spPr bwMode="auto">
          <a:xfrm>
            <a:off x="3451225" y="5359400"/>
            <a:ext cx="14288" cy="1588"/>
          </a:xfrm>
          <a:custGeom>
            <a:avLst/>
            <a:gdLst>
              <a:gd name="T0" fmla="*/ 2147483647 w 23"/>
              <a:gd name="T1" fmla="*/ 0 h 1588"/>
              <a:gd name="T2" fmla="*/ 2147483647 w 23"/>
              <a:gd name="T3" fmla="*/ 0 h 1588"/>
              <a:gd name="T4" fmla="*/ 0 w 23"/>
              <a:gd name="T5" fmla="*/ 0 h 1588"/>
              <a:gd name="T6" fmla="*/ 2147483647 w 23"/>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88">
                <a:moveTo>
                  <a:pt x="23" y="0"/>
                </a:moveTo>
                <a:lnTo>
                  <a:pt x="11" y="0"/>
                </a:lnTo>
                <a:lnTo>
                  <a:pt x="0"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092" name="Rectangle 4"/>
          <p:cNvSpPr>
            <a:spLocks noChangeArrowheads="1"/>
          </p:cNvSpPr>
          <p:nvPr/>
        </p:nvSpPr>
        <p:spPr bwMode="auto">
          <a:xfrm>
            <a:off x="4068764" y="5056189"/>
            <a:ext cx="6508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3" name="Rectangle 5"/>
          <p:cNvSpPr>
            <a:spLocks noChangeArrowheads="1"/>
          </p:cNvSpPr>
          <p:nvPr/>
        </p:nvSpPr>
        <p:spPr bwMode="auto">
          <a:xfrm>
            <a:off x="4849814" y="5056189"/>
            <a:ext cx="68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4" name="Rectangle 6"/>
          <p:cNvSpPr>
            <a:spLocks noChangeArrowheads="1"/>
          </p:cNvSpPr>
          <p:nvPr/>
        </p:nvSpPr>
        <p:spPr bwMode="auto">
          <a:xfrm>
            <a:off x="5686425" y="5056189"/>
            <a:ext cx="495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5" name="Rectangle 7"/>
          <p:cNvSpPr>
            <a:spLocks noChangeArrowheads="1"/>
          </p:cNvSpPr>
          <p:nvPr/>
        </p:nvSpPr>
        <p:spPr bwMode="auto">
          <a:xfrm>
            <a:off x="6343650" y="5056188"/>
            <a:ext cx="592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6" name="Rectangle 8"/>
          <p:cNvSpPr>
            <a:spLocks noChangeArrowheads="1"/>
          </p:cNvSpPr>
          <p:nvPr/>
        </p:nvSpPr>
        <p:spPr bwMode="auto">
          <a:xfrm>
            <a:off x="3905250" y="1428751"/>
            <a:ext cx="895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7" name="Rectangle 9"/>
          <p:cNvSpPr>
            <a:spLocks noChangeArrowheads="1"/>
          </p:cNvSpPr>
          <p:nvPr/>
        </p:nvSpPr>
        <p:spPr bwMode="auto">
          <a:xfrm>
            <a:off x="5530851" y="1376364"/>
            <a:ext cx="73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8" name="Rectangle 10"/>
          <p:cNvSpPr>
            <a:spLocks noChangeArrowheads="1"/>
          </p:cNvSpPr>
          <p:nvPr/>
        </p:nvSpPr>
        <p:spPr bwMode="auto">
          <a:xfrm>
            <a:off x="4718051" y="1428751"/>
            <a:ext cx="733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099" name="Rectangle 11"/>
          <p:cNvSpPr>
            <a:spLocks noChangeArrowheads="1"/>
          </p:cNvSpPr>
          <p:nvPr/>
        </p:nvSpPr>
        <p:spPr bwMode="auto">
          <a:xfrm>
            <a:off x="2949575" y="1122363"/>
            <a:ext cx="819150" cy="1014412"/>
          </a:xfrm>
          <a:prstGeom prst="rect">
            <a:avLst/>
          </a:prstGeom>
          <a:noFill/>
          <a:ln>
            <a:noFill/>
          </a:ln>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00" name="Text Box 12"/>
          <p:cNvSpPr txBox="1">
            <a:spLocks noChangeArrowheads="1"/>
          </p:cNvSpPr>
          <p:nvPr/>
        </p:nvSpPr>
        <p:spPr bwMode="auto">
          <a:xfrm>
            <a:off x="1752599" y="5867400"/>
            <a:ext cx="20161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Verschlechterung</a:t>
            </a:r>
          </a:p>
        </p:txBody>
      </p:sp>
      <p:sp>
        <p:nvSpPr>
          <p:cNvPr id="89101" name="Text Box 13"/>
          <p:cNvSpPr txBox="1">
            <a:spLocks noChangeArrowheads="1"/>
          </p:cNvSpPr>
          <p:nvPr/>
        </p:nvSpPr>
        <p:spPr bwMode="auto">
          <a:xfrm>
            <a:off x="2286000" y="404813"/>
            <a:ext cx="3048000" cy="8318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2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Pharmakotherapie in RCTs</a:t>
            </a:r>
          </a:p>
        </p:txBody>
      </p:sp>
      <p:sp>
        <p:nvSpPr>
          <p:cNvPr id="231438" name="Line 14"/>
          <p:cNvSpPr>
            <a:spLocks noChangeShapeType="1"/>
          </p:cNvSpPr>
          <p:nvPr/>
        </p:nvSpPr>
        <p:spPr bwMode="auto">
          <a:xfrm flipH="1" flipV="1">
            <a:off x="5562601" y="1447801"/>
            <a:ext cx="28575" cy="2917825"/>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1439" name="Line 15"/>
          <p:cNvSpPr>
            <a:spLocks noChangeShapeType="1"/>
          </p:cNvSpPr>
          <p:nvPr/>
        </p:nvSpPr>
        <p:spPr bwMode="auto">
          <a:xfrm flipV="1">
            <a:off x="2209800" y="1905000"/>
            <a:ext cx="0" cy="38862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1440" name="Line 16"/>
          <p:cNvSpPr>
            <a:spLocks noChangeShapeType="1"/>
          </p:cNvSpPr>
          <p:nvPr/>
        </p:nvSpPr>
        <p:spPr bwMode="auto">
          <a:xfrm>
            <a:off x="2209800" y="5410200"/>
            <a:ext cx="0" cy="381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05" name="Text Box 17"/>
          <p:cNvSpPr txBox="1">
            <a:spLocks noChangeArrowheads="1"/>
          </p:cNvSpPr>
          <p:nvPr/>
        </p:nvSpPr>
        <p:spPr bwMode="auto">
          <a:xfrm>
            <a:off x="1752600" y="1263650"/>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Verbesserung</a:t>
            </a:r>
          </a:p>
        </p:txBody>
      </p:sp>
      <p:sp>
        <p:nvSpPr>
          <p:cNvPr id="231442" name="Line 18"/>
          <p:cNvSpPr>
            <a:spLocks noChangeShapeType="1"/>
          </p:cNvSpPr>
          <p:nvPr/>
        </p:nvSpPr>
        <p:spPr bwMode="auto">
          <a:xfrm flipV="1">
            <a:off x="2209800" y="1676400"/>
            <a:ext cx="0" cy="3048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07" name="Text Box 19"/>
          <p:cNvSpPr txBox="1">
            <a:spLocks noChangeArrowheads="1"/>
          </p:cNvSpPr>
          <p:nvPr/>
        </p:nvSpPr>
        <p:spPr bwMode="auto">
          <a:xfrm>
            <a:off x="2622552" y="1749425"/>
            <a:ext cx="23851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Antidepressivum</a:t>
            </a:r>
          </a:p>
        </p:txBody>
      </p:sp>
      <p:sp>
        <p:nvSpPr>
          <p:cNvPr id="89108" name="Text Box 20"/>
          <p:cNvSpPr txBox="1">
            <a:spLocks noChangeArrowheads="1"/>
          </p:cNvSpPr>
          <p:nvPr/>
        </p:nvSpPr>
        <p:spPr bwMode="auto">
          <a:xfrm>
            <a:off x="4518026" y="1739900"/>
            <a:ext cx="8461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Plazebo</a:t>
            </a:r>
            <a:endPar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1445" name="Line 22"/>
          <p:cNvSpPr>
            <a:spLocks noChangeShapeType="1"/>
          </p:cNvSpPr>
          <p:nvPr/>
        </p:nvSpPr>
        <p:spPr bwMode="auto">
          <a:xfrm>
            <a:off x="1981200" y="44196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10" name="Text Box 23"/>
          <p:cNvSpPr txBox="1">
            <a:spLocks noChangeArrowheads="1"/>
          </p:cNvSpPr>
          <p:nvPr/>
        </p:nvSpPr>
        <p:spPr bwMode="auto">
          <a:xfrm>
            <a:off x="2209800" y="2362201"/>
            <a:ext cx="1295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spezifische</a:t>
            </a:r>
            <a:b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Effekte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unspezif</a:t>
            </a: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b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Effekte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Spontan-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Remission</a:t>
            </a:r>
            <a:b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111" name="Rectangle 24"/>
          <p:cNvSpPr>
            <a:spLocks noChangeArrowheads="1"/>
          </p:cNvSpPr>
          <p:nvPr/>
        </p:nvSpPr>
        <p:spPr bwMode="auto">
          <a:xfrm>
            <a:off x="3575050" y="4111625"/>
            <a:ext cx="254000" cy="304800"/>
          </a:xfrm>
          <a:prstGeom prst="rect">
            <a:avLst/>
          </a:prstGeom>
          <a:solidFill>
            <a:schemeClr val="accent2"/>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12" name="Rectangle 25"/>
          <p:cNvSpPr>
            <a:spLocks noChangeArrowheads="1"/>
          </p:cNvSpPr>
          <p:nvPr/>
        </p:nvSpPr>
        <p:spPr bwMode="auto">
          <a:xfrm>
            <a:off x="3576638" y="2276475"/>
            <a:ext cx="215900" cy="647700"/>
          </a:xfrm>
          <a:prstGeom prst="rect">
            <a:avLst/>
          </a:prstGeom>
          <a:solidFill>
            <a:srgbClr val="FF00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13" name="Rectangle 26"/>
          <p:cNvSpPr>
            <a:spLocks noChangeArrowheads="1"/>
          </p:cNvSpPr>
          <p:nvPr/>
        </p:nvSpPr>
        <p:spPr bwMode="auto">
          <a:xfrm>
            <a:off x="3562350" y="2895600"/>
            <a:ext cx="254000" cy="1219200"/>
          </a:xfrm>
          <a:prstGeom prst="rect">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14" name="Rectangle 27"/>
          <p:cNvSpPr>
            <a:spLocks noChangeArrowheads="1"/>
          </p:cNvSpPr>
          <p:nvPr/>
        </p:nvSpPr>
        <p:spPr bwMode="auto">
          <a:xfrm>
            <a:off x="4848226" y="2901950"/>
            <a:ext cx="257175" cy="1219200"/>
          </a:xfrm>
          <a:prstGeom prst="rect">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15" name="Rectangle 28"/>
          <p:cNvSpPr>
            <a:spLocks noChangeArrowheads="1"/>
          </p:cNvSpPr>
          <p:nvPr/>
        </p:nvSpPr>
        <p:spPr bwMode="auto">
          <a:xfrm>
            <a:off x="4851400" y="4114800"/>
            <a:ext cx="254000" cy="304800"/>
          </a:xfrm>
          <a:prstGeom prst="rect">
            <a:avLst/>
          </a:prstGeom>
          <a:solidFill>
            <a:schemeClr val="accent2"/>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16" name="Text Box 29"/>
          <p:cNvSpPr txBox="1">
            <a:spLocks noChangeArrowheads="1"/>
          </p:cNvSpPr>
          <p:nvPr/>
        </p:nvSpPr>
        <p:spPr bwMode="auto">
          <a:xfrm>
            <a:off x="6216650" y="404813"/>
            <a:ext cx="3479800" cy="8318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2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Pharmakotherapie in Routineversorgung</a:t>
            </a:r>
          </a:p>
        </p:txBody>
      </p:sp>
      <p:sp>
        <p:nvSpPr>
          <p:cNvPr id="89117" name="Rectangle 30"/>
          <p:cNvSpPr>
            <a:spLocks noChangeArrowheads="1"/>
          </p:cNvSpPr>
          <p:nvPr/>
        </p:nvSpPr>
        <p:spPr bwMode="auto">
          <a:xfrm>
            <a:off x="6816725" y="3357564"/>
            <a:ext cx="287338" cy="714375"/>
          </a:xfrm>
          <a:prstGeom prst="rect">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18" name="Text Box 31"/>
          <p:cNvSpPr txBox="1">
            <a:spLocks noChangeArrowheads="1"/>
          </p:cNvSpPr>
          <p:nvPr/>
        </p:nvSpPr>
        <p:spPr bwMode="auto">
          <a:xfrm>
            <a:off x="5592763" y="2420939"/>
            <a:ext cx="1295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spezifische</a:t>
            </a:r>
            <a:b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Effekte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unspezif</a:t>
            </a: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b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Effekte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Spontan-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Remission</a:t>
            </a:r>
            <a:br>
              <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119" name="Rectangle 32"/>
          <p:cNvSpPr>
            <a:spLocks noChangeArrowheads="1"/>
          </p:cNvSpPr>
          <p:nvPr/>
        </p:nvSpPr>
        <p:spPr bwMode="auto">
          <a:xfrm>
            <a:off x="6816725" y="4076700"/>
            <a:ext cx="287338" cy="304800"/>
          </a:xfrm>
          <a:prstGeom prst="rect">
            <a:avLst/>
          </a:prstGeom>
          <a:solidFill>
            <a:schemeClr val="accent2"/>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20" name="Rectangle 34"/>
          <p:cNvSpPr>
            <a:spLocks noChangeArrowheads="1"/>
          </p:cNvSpPr>
          <p:nvPr/>
        </p:nvSpPr>
        <p:spPr bwMode="auto">
          <a:xfrm>
            <a:off x="8759826" y="4076700"/>
            <a:ext cx="288925" cy="304800"/>
          </a:xfrm>
          <a:prstGeom prst="rect">
            <a:avLst/>
          </a:prstGeom>
          <a:solidFill>
            <a:schemeClr val="accent2"/>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21" name="Text Box 35"/>
          <p:cNvSpPr txBox="1">
            <a:spLocks noChangeArrowheads="1"/>
          </p:cNvSpPr>
          <p:nvPr/>
        </p:nvSpPr>
        <p:spPr bwMode="auto">
          <a:xfrm>
            <a:off x="6357938" y="1341438"/>
            <a:ext cx="11628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Medikation</a:t>
            </a:r>
          </a:p>
        </p:txBody>
      </p:sp>
      <p:sp>
        <p:nvSpPr>
          <p:cNvPr id="89122" name="Text Box 36"/>
          <p:cNvSpPr txBox="1">
            <a:spLocks noChangeArrowheads="1"/>
          </p:cNvSpPr>
          <p:nvPr/>
        </p:nvSpPr>
        <p:spPr bwMode="auto">
          <a:xfrm>
            <a:off x="8037513" y="1341438"/>
            <a:ext cx="16280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Watchful waiting</a:t>
            </a:r>
          </a:p>
        </p:txBody>
      </p:sp>
      <p:sp>
        <p:nvSpPr>
          <p:cNvPr id="89123" name="Rectangle 37"/>
          <p:cNvSpPr>
            <a:spLocks noChangeArrowheads="1"/>
          </p:cNvSpPr>
          <p:nvPr/>
        </p:nvSpPr>
        <p:spPr bwMode="auto">
          <a:xfrm>
            <a:off x="8759826" y="3933826"/>
            <a:ext cx="288925" cy="138113"/>
          </a:xfrm>
          <a:prstGeom prst="rect">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31460" name="Line 38"/>
          <p:cNvSpPr>
            <a:spLocks noChangeShapeType="1"/>
          </p:cNvSpPr>
          <p:nvPr/>
        </p:nvSpPr>
        <p:spPr bwMode="auto">
          <a:xfrm>
            <a:off x="3216275" y="2276475"/>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1461" name="Line 39"/>
          <p:cNvSpPr>
            <a:spLocks noChangeShapeType="1"/>
          </p:cNvSpPr>
          <p:nvPr/>
        </p:nvSpPr>
        <p:spPr bwMode="auto">
          <a:xfrm>
            <a:off x="6613525" y="1989138"/>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26" name="AutoShape 40"/>
          <p:cNvSpPr>
            <a:spLocks noChangeArrowheads="1"/>
          </p:cNvSpPr>
          <p:nvPr/>
        </p:nvSpPr>
        <p:spPr bwMode="auto">
          <a:xfrm rot="-5400000">
            <a:off x="7931944" y="2817019"/>
            <a:ext cx="1871662" cy="215900"/>
          </a:xfrm>
          <a:prstGeom prst="leftRightArrow">
            <a:avLst>
              <a:gd name="adj1" fmla="val 50000"/>
              <a:gd name="adj2" fmla="val 1733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27" name="AutoShape 41"/>
          <p:cNvSpPr>
            <a:spLocks noChangeArrowheads="1"/>
          </p:cNvSpPr>
          <p:nvPr/>
        </p:nvSpPr>
        <p:spPr bwMode="auto">
          <a:xfrm rot="-5400000">
            <a:off x="4656932" y="2491582"/>
            <a:ext cx="574675" cy="144462"/>
          </a:xfrm>
          <a:prstGeom prst="leftRightArrow">
            <a:avLst>
              <a:gd name="adj1" fmla="val 50000"/>
              <a:gd name="adj2" fmla="val 795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9128" name="Rectangle 42"/>
          <p:cNvSpPr>
            <a:spLocks noChangeArrowheads="1"/>
          </p:cNvSpPr>
          <p:nvPr/>
        </p:nvSpPr>
        <p:spPr bwMode="auto">
          <a:xfrm>
            <a:off x="6816725" y="1989139"/>
            <a:ext cx="287338" cy="1368425"/>
          </a:xfrm>
          <a:prstGeom prst="rect">
            <a:avLst/>
          </a:prstGeom>
          <a:solidFill>
            <a:srgbClr val="FF00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49" name="Text Box 43"/>
          <p:cNvSpPr txBox="1">
            <a:spLocks noChangeArrowheads="1"/>
          </p:cNvSpPr>
          <p:nvPr/>
        </p:nvSpPr>
        <p:spPr bwMode="auto">
          <a:xfrm>
            <a:off x="3636964" y="4443414"/>
            <a:ext cx="387362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Hoffnungsinduktion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Aktivierung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individualisierte flexible Behandlung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„falsche“ Patienten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Adhärenz-Probleme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Unpassende Auswertestatistik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Behandlungsversuch</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Rückfallverhütende Wirkung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Rechteck 1"/>
          <p:cNvSpPr/>
          <p:nvPr/>
        </p:nvSpPr>
        <p:spPr>
          <a:xfrm>
            <a:off x="7680325" y="5552336"/>
            <a:ext cx="2797174" cy="1205843"/>
          </a:xfrm>
          <a:prstGeom prst="rect">
            <a:avLst/>
          </a:prstGeom>
          <a:ln w="9525">
            <a:solidFill>
              <a:schemeClr val="tx1"/>
            </a:solidFill>
          </a:ln>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Übrigens: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 </a:t>
            </a:r>
            <a:r>
              <a:rPr kumimoji="0" lang="de-DE" altLang="de-DE" sz="18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HAMD</a:t>
            </a:r>
            <a:r>
              <a:rPr kumimoji="0" lang="de-DE" altLang="de-DE"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-17-Punkte kann z.B. „Wunsch tot zu sein“ versus „keine Suizidalität“ bedeuten </a:t>
            </a:r>
          </a:p>
        </p:txBody>
      </p:sp>
    </p:spTree>
    <p:extLst>
      <p:ext uri="{BB962C8B-B14F-4D97-AF65-F5344CB8AC3E}">
        <p14:creationId xmlns:p14="http://schemas.microsoft.com/office/powerpoint/2010/main" val="3227526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4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4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4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27263" y="1219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9155" name="Rectangle 3"/>
          <p:cNvSpPr>
            <a:spLocks noGrp="1" noChangeArrowheads="1"/>
          </p:cNvSpPr>
          <p:nvPr>
            <p:ph type="title"/>
          </p:nvPr>
        </p:nvSpPr>
        <p:spPr>
          <a:xfrm>
            <a:off x="1919288" y="1157288"/>
            <a:ext cx="7772400" cy="1047750"/>
          </a:xfrm>
        </p:spPr>
        <p:txBody>
          <a:bodyPr>
            <a:noAutofit/>
          </a:bodyPr>
          <a:lstStyle/>
          <a:p>
            <a:pPr algn="ctr"/>
            <a:r>
              <a:rPr lang="de-DE" altLang="de-DE" sz="3200" dirty="0"/>
              <a:t>Gründe für Überschätzung der Wirksamkeit von Antidepressiva</a:t>
            </a:r>
          </a:p>
        </p:txBody>
      </p:sp>
      <p:sp>
        <p:nvSpPr>
          <p:cNvPr id="49156" name="Text Box 4"/>
          <p:cNvSpPr txBox="1">
            <a:spLocks noChangeArrowheads="1"/>
          </p:cNvSpPr>
          <p:nvPr/>
        </p:nvSpPr>
        <p:spPr bwMode="auto">
          <a:xfrm>
            <a:off x="2208214" y="2997200"/>
            <a:ext cx="79914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Publikationsbias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Ungenügende Verblindung</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Einschluss „gesunder“ Kranker</a:t>
            </a:r>
          </a:p>
          <a:p>
            <a:pPr marL="457200" marR="0" lvl="0" indent="-457200" algn="l" defTabSz="914400" rtl="0" eaLnBrk="1" fontAlgn="base" latinLnBrk="0" hangingPunct="1">
              <a:lnSpc>
                <a:spcPct val="100000"/>
              </a:lnSpc>
              <a:spcBef>
                <a:spcPct val="0"/>
              </a:spcBef>
              <a:spcAft>
                <a:spcPct val="0"/>
              </a:spcAft>
              <a:buClrTx/>
              <a:buSzTx/>
              <a:buFontTx/>
              <a:buAutoNum type="arabicParenR"/>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arenR"/>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3772407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normAutofit/>
          </a:bodyPr>
          <a:lstStyle/>
          <a:p>
            <a:r>
              <a:rPr lang="de-DE" altLang="de-DE" dirty="0"/>
              <a:t>Kritische Fragen der Patienten:</a:t>
            </a:r>
          </a:p>
        </p:txBody>
      </p:sp>
      <p:sp>
        <p:nvSpPr>
          <p:cNvPr id="56323" name="Inhaltsplatzhalter 2"/>
          <p:cNvSpPr>
            <a:spLocks noGrp="1"/>
          </p:cNvSpPr>
          <p:nvPr>
            <p:ph idx="1"/>
          </p:nvPr>
        </p:nvSpPr>
        <p:spPr>
          <a:xfrm>
            <a:off x="2152650" y="2511425"/>
            <a:ext cx="7886700" cy="4351338"/>
          </a:xfrm>
        </p:spPr>
        <p:txBody>
          <a:bodyPr>
            <a:normAutofit/>
          </a:bodyPr>
          <a:lstStyle/>
          <a:p>
            <a:pPr marL="0" indent="0">
              <a:buNone/>
            </a:pPr>
            <a:r>
              <a:rPr lang="de-DE" altLang="de-DE" dirty="0">
                <a:latin typeface="Calibri" panose="020F0502020204030204" pitchFamily="34" charset="0"/>
                <a:cs typeface="Arial" panose="020B0604020202020204" pitchFamily="34" charset="0"/>
              </a:rPr>
              <a:t>Ist Psychotherapie nicht wirksamer?</a:t>
            </a:r>
          </a:p>
        </p:txBody>
      </p:sp>
    </p:spTree>
    <p:extLst>
      <p:ext uri="{BB962C8B-B14F-4D97-AF65-F5344CB8AC3E}">
        <p14:creationId xmlns:p14="http://schemas.microsoft.com/office/powerpoint/2010/main" val="27397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17463"/>
            <a:ext cx="76454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26988"/>
            <a:ext cx="7843838" cy="639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bwMode="auto">
          <a:xfrm>
            <a:off x="2251076" y="188913"/>
            <a:ext cx="676275" cy="431800"/>
          </a:xfrm>
          <a:prstGeom prst="ellipse">
            <a:avLst/>
          </a:prstGeom>
          <a:noFill/>
          <a:ln w="38100" cap="flat" cmpd="sng" algn="ctr">
            <a:solidFill>
              <a:srgbClr val="FF00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0660" name="Textfeld 4"/>
          <p:cNvSpPr txBox="1">
            <a:spLocks noChangeArrowheads="1"/>
          </p:cNvSpPr>
          <p:nvPr/>
        </p:nvSpPr>
        <p:spPr bwMode="auto">
          <a:xfrm>
            <a:off x="1631950" y="6381751"/>
            <a:ext cx="856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Cuijpers P et al. 2015; European Psychiatry (in press), http://dx.doi.org/10.1016/j.eurpsy.2015.06.005</a:t>
            </a:r>
          </a:p>
        </p:txBody>
      </p:sp>
      <p:sp>
        <p:nvSpPr>
          <p:cNvPr id="6" name="Ellipse 5"/>
          <p:cNvSpPr/>
          <p:nvPr/>
        </p:nvSpPr>
        <p:spPr bwMode="auto">
          <a:xfrm>
            <a:off x="7723189" y="4005263"/>
            <a:ext cx="676275" cy="431800"/>
          </a:xfrm>
          <a:prstGeom prst="ellipse">
            <a:avLst/>
          </a:prstGeom>
          <a:noFill/>
          <a:ln w="38100" cap="flat" cmpd="sng" algn="ctr">
            <a:solidFill>
              <a:srgbClr val="FF00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Ellipse 6"/>
          <p:cNvSpPr/>
          <p:nvPr/>
        </p:nvSpPr>
        <p:spPr bwMode="auto">
          <a:xfrm>
            <a:off x="2322513" y="4221163"/>
            <a:ext cx="677862" cy="431800"/>
          </a:xfrm>
          <a:prstGeom prst="ellipse">
            <a:avLst/>
          </a:prstGeom>
          <a:noFill/>
          <a:ln w="38100" cap="flat" cmpd="sng" algn="ctr">
            <a:solidFill>
              <a:srgbClr val="FF00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8" name="Ellipse 7"/>
          <p:cNvSpPr/>
          <p:nvPr/>
        </p:nvSpPr>
        <p:spPr bwMode="auto">
          <a:xfrm>
            <a:off x="7751763" y="5516564"/>
            <a:ext cx="677862" cy="433387"/>
          </a:xfrm>
          <a:prstGeom prst="ellipse">
            <a:avLst/>
          </a:prstGeom>
          <a:noFill/>
          <a:ln w="38100" cap="flat" cmpd="sng" algn="ctr">
            <a:solidFill>
              <a:srgbClr val="FF00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45327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e-DE" dirty="0">
                <a:solidFill>
                  <a:srgbClr val="0070C0"/>
                </a:solidFill>
              </a:rPr>
              <a:t>Verordnung von Neuro-Psychopharmaka</a:t>
            </a:r>
          </a:p>
        </p:txBody>
      </p:sp>
      <p:sp>
        <p:nvSpPr>
          <p:cNvPr id="8" name="Textplatzhalter 7"/>
          <p:cNvSpPr>
            <a:spLocks noGrp="1"/>
          </p:cNvSpPr>
          <p:nvPr>
            <p:ph type="body" sz="quarter" idx="13"/>
          </p:nvPr>
        </p:nvSpPr>
        <p:spPr>
          <a:prstGeom prst="rect">
            <a:avLst/>
          </a:prstGeom>
        </p:spPr>
        <p:txBody>
          <a:bodyPr>
            <a:normAutofit lnSpcReduction="10000"/>
          </a:bodyPr>
          <a:lstStyle/>
          <a:p>
            <a:endParaRPr lang="de-DE" dirty="0"/>
          </a:p>
        </p:txBody>
      </p:sp>
      <p:sp>
        <p:nvSpPr>
          <p:cNvPr id="6" name="Textfeld 5">
            <a:extLst>
              <a:ext uri="{FF2B5EF4-FFF2-40B4-BE49-F238E27FC236}">
                <a16:creationId xmlns:a16="http://schemas.microsoft.com/office/drawing/2014/main" id="{300DD985-81C2-4ED3-891B-8FECF7F29E91}"/>
              </a:ext>
            </a:extLst>
          </p:cNvPr>
          <p:cNvSpPr txBox="1"/>
          <p:nvPr/>
        </p:nvSpPr>
        <p:spPr>
          <a:xfrm>
            <a:off x="2144988" y="5949280"/>
            <a:ext cx="4262705" cy="215444"/>
          </a:xfrm>
          <a:prstGeom prst="rect">
            <a:avLst/>
          </a:prstGeom>
          <a:noFill/>
        </p:spPr>
        <p:txBody>
          <a:bodyPr wrap="none" rtlCol="0">
            <a:spAutoFit/>
          </a:bodyPr>
          <a:lstStyle/>
          <a:p>
            <a:r>
              <a:rPr lang="de-DE" sz="800" dirty="0"/>
              <a:t>Quelle: Fritze, Verordnung von Neuro-Psychopharmaka. </a:t>
            </a:r>
            <a:r>
              <a:rPr lang="de-DE" sz="800"/>
              <a:t>Psychopharmakotherapie </a:t>
            </a:r>
            <a:r>
              <a:rPr lang="de-DE" sz="800" dirty="0"/>
              <a:t>2020;27:57-61.</a:t>
            </a:r>
          </a:p>
        </p:txBody>
      </p:sp>
      <p:pic>
        <p:nvPicPr>
          <p:cNvPr id="9" name="Inhaltsplatzhalter 8">
            <a:extLst>
              <a:ext uri="{FF2B5EF4-FFF2-40B4-BE49-F238E27FC236}">
                <a16:creationId xmlns:a16="http://schemas.microsoft.com/office/drawing/2014/main" id="{D2F92E05-D7D4-40E4-9C96-C01EAAF5205E}"/>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3288"/>
          <a:stretch/>
        </p:blipFill>
        <p:spPr>
          <a:xfrm>
            <a:off x="2981184" y="1340769"/>
            <a:ext cx="6230066" cy="4536504"/>
          </a:xfrm>
        </p:spPr>
      </p:pic>
    </p:spTree>
    <p:extLst>
      <p:ext uri="{BB962C8B-B14F-4D97-AF65-F5344CB8AC3E}">
        <p14:creationId xmlns:p14="http://schemas.microsoft.com/office/powerpoint/2010/main" val="274688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063750" y="404665"/>
            <a:ext cx="6880225" cy="4025717"/>
          </a:xfrm>
          <a:prstGeom prst="rect">
            <a:avLst/>
          </a:prstGeom>
          <a:noFill/>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Fazit aus Meta-Analyse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a:t>
            </a:r>
            <a:r>
              <a:rPr kumimoji="0" lang="de-DE" sz="3200" b="0" i="0" u="none" strike="noStrike" kern="1200" cap="none" spc="0" normalizeH="0" baseline="0" noProof="0" dirty="0" err="1">
                <a:ln>
                  <a:noFill/>
                </a:ln>
                <a:solidFill>
                  <a:srgbClr val="4472C4"/>
                </a:solidFill>
                <a:effectLst/>
                <a:uLnTx/>
                <a:uFillTx/>
                <a:latin typeface="Calibri Light" panose="020F0302020204030204"/>
                <a:ea typeface="+mn-ea"/>
                <a:cs typeface="+mn-cs"/>
              </a:rPr>
              <a:t>Cuijpers</a:t>
            </a: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 et al 2015):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Pharmakotherapie wirksamer als Psychotherapie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NNT</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14)</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auch nach Sensitivitätsanalysen</a:t>
            </a:r>
          </a:p>
          <a:p>
            <a:pPr marL="800100" marR="0" lvl="1" indent="-34290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nur methodisch gute Studie</a:t>
            </a:r>
          </a:p>
          <a:p>
            <a:pPr marL="800100" marR="0" lvl="1" indent="-34290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nur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SSRI</a:t>
            </a:r>
            <a:endPar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00100" marR="0" lvl="1" indent="-34290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ohne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Dysthymie</a:t>
            </a:r>
            <a:endPar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686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1511300" y="0"/>
          <a:ext cx="9169400" cy="6858000"/>
        </p:xfrm>
        <a:graphic>
          <a:graphicData uri="http://schemas.openxmlformats.org/presentationml/2006/ole">
            <mc:AlternateContent xmlns:mc="http://schemas.openxmlformats.org/markup-compatibility/2006">
              <mc:Choice xmlns:v="urn:schemas-microsoft-com:vml" Requires="v">
                <p:oleObj spid="_x0000_s1042" name="Folie" r:id="rId4" imgW="5373360" imgH="4018680" progId="PowerPoint.Slide.8">
                  <p:embed/>
                </p:oleObj>
              </mc:Choice>
              <mc:Fallback>
                <p:oleObj name="Folie" r:id="rId4" imgW="5373360" imgH="4018680" progId="PowerPoint.Slide.8">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extLst>
              <p:ext uri="{D42A27DB-BD31-4B8C-83A1-F6EECF244321}">
                <p14:modId xmlns:p14="http://schemas.microsoft.com/office/powerpoint/2010/main" val="1028242972"/>
              </p:ext>
            </p:extLst>
          </p:nvPr>
        </p:nvGraphicFramePr>
        <p:xfrm>
          <a:off x="1524000" y="1"/>
          <a:ext cx="9220200" cy="6848475"/>
        </p:xfrm>
        <a:graphic>
          <a:graphicData uri="http://schemas.openxmlformats.org/presentationml/2006/ole">
            <mc:AlternateContent xmlns:mc="http://schemas.openxmlformats.org/markup-compatibility/2006">
              <mc:Choice xmlns:v="urn:schemas-microsoft-com:vml" Requires="v">
                <p:oleObj spid="_x0000_s1043" name="Slide" r:id="rId6" imgW="3651650" imgH="2738470" progId="PowerPoint.Slide.8">
                  <p:embed/>
                </p:oleObj>
              </mc:Choice>
              <mc:Fallback>
                <p:oleObj name="Slide" r:id="rId6" imgW="3651650" imgH="2738470" progId="PowerPoint.Slide.8">
                  <p:embed/>
                  <p:pic>
                    <p:nvPicPr>
                      <p:cNvPr id="61443" name="Object 3"/>
                      <p:cNvPicPr>
                        <a:picLocks noChangeAspect="1" noChangeArrowheads="1"/>
                      </p:cNvPicPr>
                      <p:nvPr/>
                    </p:nvPicPr>
                    <p:blipFill>
                      <a:blip r:embed="rId7"/>
                      <a:srcRect/>
                      <a:stretch>
                        <a:fillRect/>
                      </a:stretch>
                    </p:blipFill>
                    <p:spPr bwMode="auto">
                      <a:xfrm>
                        <a:off x="1524000" y="1"/>
                        <a:ext cx="9220200" cy="6848475"/>
                      </a:xfrm>
                      <a:prstGeom prst="rect">
                        <a:avLst/>
                      </a:prstGeom>
                      <a:noFill/>
                      <a:ln>
                        <a:solidFill>
                          <a:schemeClr val="bg1"/>
                        </a:solidFill>
                      </a:ln>
                      <a:effectLst/>
                    </p:spPr>
                  </p:pic>
                </p:oleObj>
              </mc:Fallback>
            </mc:AlternateContent>
          </a:graphicData>
        </a:graphic>
      </p:graphicFrame>
      <p:sp>
        <p:nvSpPr>
          <p:cNvPr id="61444" name="Text Box 4"/>
          <p:cNvSpPr txBox="1">
            <a:spLocks noChangeArrowheads="1"/>
          </p:cNvSpPr>
          <p:nvPr/>
        </p:nvSpPr>
        <p:spPr bwMode="auto">
          <a:xfrm>
            <a:off x="1703512" y="116633"/>
            <a:ext cx="8534400" cy="1131079"/>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„MIND“-</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study</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primary</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outcome</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   HAM-D</a:t>
            </a:r>
            <a:r>
              <a:rPr kumimoji="0" lang="de-DE" altLang="de-DE" sz="2400" b="1" i="0" u="none" strike="noStrike" kern="1200" cap="none" spc="0" normalizeH="0" baseline="-25000" noProof="0" dirty="0">
                <a:ln>
                  <a:noFill/>
                </a:ln>
                <a:solidFill>
                  <a:srgbClr val="4472C4"/>
                </a:solidFill>
                <a:effectLst/>
                <a:uLnTx/>
                <a:uFillTx/>
                <a:latin typeface="Calibri" panose="020F0502020204030204" pitchFamily="34" charset="0"/>
                <a:ea typeface="+mn-ea"/>
                <a:cs typeface="Arial" panose="020B0604020202020204" pitchFamily="34" charset="0"/>
              </a:rPr>
              <a:t>17 </a:t>
            </a: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(MMRM </a:t>
            </a:r>
            <a:r>
              <a:rPr kumimoji="0" lang="de-DE" altLang="de-DE" sz="2400" b="1" i="0" u="none" strike="noStrike" kern="1200" cap="none" spc="0" normalizeH="0" baseline="0" noProof="0" dirty="0" err="1">
                <a:ln>
                  <a:noFill/>
                </a:ln>
                <a:solidFill>
                  <a:srgbClr val="4472C4"/>
                </a:solidFill>
                <a:effectLst/>
                <a:uLnTx/>
                <a:uFillTx/>
                <a:latin typeface="Calibri" panose="020F0502020204030204" pitchFamily="34" charset="0"/>
                <a:ea typeface="+mn-ea"/>
                <a:cs typeface="Arial" panose="020B0604020202020204" pitchFamily="34" charset="0"/>
              </a:rPr>
              <a:t>analysis</a:t>
            </a: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  </a:t>
            </a:r>
          </a:p>
        </p:txBody>
      </p:sp>
      <p:sp>
        <p:nvSpPr>
          <p:cNvPr id="61445" name="Freeform 5"/>
          <p:cNvSpPr>
            <a:spLocks/>
          </p:cNvSpPr>
          <p:nvPr/>
        </p:nvSpPr>
        <p:spPr bwMode="auto">
          <a:xfrm>
            <a:off x="6919914" y="3252789"/>
            <a:ext cx="14287" cy="1587"/>
          </a:xfrm>
          <a:custGeom>
            <a:avLst/>
            <a:gdLst>
              <a:gd name="T0" fmla="*/ 2147483646 w 24"/>
              <a:gd name="T1" fmla="*/ 0 h 1587"/>
              <a:gd name="T2" fmla="*/ 2147483646 w 24"/>
              <a:gd name="T3" fmla="*/ 0 h 1587"/>
              <a:gd name="T4" fmla="*/ 0 w 24"/>
              <a:gd name="T5" fmla="*/ 0 h 1587"/>
              <a:gd name="T6" fmla="*/ 2147483646 w 2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587">
                <a:moveTo>
                  <a:pt x="24" y="0"/>
                </a:moveTo>
                <a:lnTo>
                  <a:pt x="12" y="0"/>
                </a:lnTo>
                <a:lnTo>
                  <a:pt x="0"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6" name="Freeform 6"/>
          <p:cNvSpPr>
            <a:spLocks/>
          </p:cNvSpPr>
          <p:nvPr/>
        </p:nvSpPr>
        <p:spPr bwMode="auto">
          <a:xfrm>
            <a:off x="3452813" y="5359400"/>
            <a:ext cx="12700" cy="1588"/>
          </a:xfrm>
          <a:custGeom>
            <a:avLst/>
            <a:gdLst>
              <a:gd name="T0" fmla="*/ 2147483646 w 23"/>
              <a:gd name="T1" fmla="*/ 0 h 1588"/>
              <a:gd name="T2" fmla="*/ 2147483646 w 23"/>
              <a:gd name="T3" fmla="*/ 0 h 1588"/>
              <a:gd name="T4" fmla="*/ 0 w 23"/>
              <a:gd name="T5" fmla="*/ 0 h 1588"/>
              <a:gd name="T6" fmla="*/ 2147483646 w 23"/>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88">
                <a:moveTo>
                  <a:pt x="23" y="0"/>
                </a:moveTo>
                <a:lnTo>
                  <a:pt x="11" y="0"/>
                </a:lnTo>
                <a:lnTo>
                  <a:pt x="0"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7" name="Rectangle 7"/>
          <p:cNvSpPr>
            <a:spLocks noChangeArrowheads="1"/>
          </p:cNvSpPr>
          <p:nvPr/>
        </p:nvSpPr>
        <p:spPr bwMode="auto">
          <a:xfrm>
            <a:off x="4068764" y="5056189"/>
            <a:ext cx="6508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48" name="Rectangle 8"/>
          <p:cNvSpPr>
            <a:spLocks noChangeArrowheads="1"/>
          </p:cNvSpPr>
          <p:nvPr/>
        </p:nvSpPr>
        <p:spPr bwMode="auto">
          <a:xfrm>
            <a:off x="4849814" y="5056189"/>
            <a:ext cx="68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49" name="Rectangle 9"/>
          <p:cNvSpPr>
            <a:spLocks noChangeArrowheads="1"/>
          </p:cNvSpPr>
          <p:nvPr/>
        </p:nvSpPr>
        <p:spPr bwMode="auto">
          <a:xfrm>
            <a:off x="5688013" y="5056189"/>
            <a:ext cx="495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0" name="Rectangle 10"/>
          <p:cNvSpPr>
            <a:spLocks noChangeArrowheads="1"/>
          </p:cNvSpPr>
          <p:nvPr/>
        </p:nvSpPr>
        <p:spPr bwMode="auto">
          <a:xfrm>
            <a:off x="6343650" y="5056188"/>
            <a:ext cx="592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1" name="Rectangle 11"/>
          <p:cNvSpPr>
            <a:spLocks noChangeArrowheads="1"/>
          </p:cNvSpPr>
          <p:nvPr/>
        </p:nvSpPr>
        <p:spPr bwMode="auto">
          <a:xfrm>
            <a:off x="3905250" y="1428751"/>
            <a:ext cx="895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2" name="Rectangle 12"/>
          <p:cNvSpPr>
            <a:spLocks noChangeArrowheads="1"/>
          </p:cNvSpPr>
          <p:nvPr/>
        </p:nvSpPr>
        <p:spPr bwMode="auto">
          <a:xfrm>
            <a:off x="5530851" y="1376364"/>
            <a:ext cx="735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3" name="Rectangle 13"/>
          <p:cNvSpPr>
            <a:spLocks noChangeArrowheads="1"/>
          </p:cNvSpPr>
          <p:nvPr/>
        </p:nvSpPr>
        <p:spPr bwMode="auto">
          <a:xfrm>
            <a:off x="4718051" y="1428751"/>
            <a:ext cx="7350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4" name="Rectangle 14"/>
          <p:cNvSpPr>
            <a:spLocks noChangeArrowheads="1"/>
          </p:cNvSpPr>
          <p:nvPr/>
        </p:nvSpPr>
        <p:spPr bwMode="auto">
          <a:xfrm>
            <a:off x="2951163" y="1122363"/>
            <a:ext cx="819150" cy="1014412"/>
          </a:xfrm>
          <a:prstGeom prst="rect">
            <a:avLst/>
          </a:prstGeom>
          <a:noFill/>
          <a:ln>
            <a:noFill/>
          </a:ln>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6" name="Text Box 16"/>
          <p:cNvSpPr txBox="1">
            <a:spLocks noChangeArrowheads="1"/>
          </p:cNvSpPr>
          <p:nvPr/>
        </p:nvSpPr>
        <p:spPr bwMode="auto">
          <a:xfrm>
            <a:off x="4705350" y="2060576"/>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61457" name="Line 17"/>
          <p:cNvSpPr>
            <a:spLocks noChangeShapeType="1"/>
          </p:cNvSpPr>
          <p:nvPr/>
        </p:nvSpPr>
        <p:spPr bwMode="auto">
          <a:xfrm>
            <a:off x="4295776" y="23495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58" name="Text Box 18"/>
          <p:cNvSpPr txBox="1">
            <a:spLocks noChangeArrowheads="1"/>
          </p:cNvSpPr>
          <p:nvPr/>
        </p:nvSpPr>
        <p:spPr bwMode="auto">
          <a:xfrm>
            <a:off x="6816726" y="2060575"/>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61459" name="Line 19"/>
          <p:cNvSpPr>
            <a:spLocks noChangeShapeType="1"/>
          </p:cNvSpPr>
          <p:nvPr/>
        </p:nvSpPr>
        <p:spPr bwMode="auto">
          <a:xfrm>
            <a:off x="6527801" y="23495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60" name="Rectangle 20"/>
          <p:cNvSpPr>
            <a:spLocks noChangeArrowheads="1"/>
          </p:cNvSpPr>
          <p:nvPr/>
        </p:nvSpPr>
        <p:spPr bwMode="auto">
          <a:xfrm>
            <a:off x="4008438"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N=83</a:t>
            </a:r>
          </a:p>
        </p:txBody>
      </p:sp>
      <p:sp>
        <p:nvSpPr>
          <p:cNvPr id="61461" name="Rectangle 21"/>
          <p:cNvSpPr>
            <a:spLocks noChangeArrowheads="1"/>
          </p:cNvSpPr>
          <p:nvPr/>
        </p:nvSpPr>
        <p:spPr bwMode="auto">
          <a:xfrm>
            <a:off x="5016500"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N=83</a:t>
            </a:r>
          </a:p>
        </p:txBody>
      </p:sp>
      <p:sp>
        <p:nvSpPr>
          <p:cNvPr id="61462" name="Rectangle 22"/>
          <p:cNvSpPr>
            <a:spLocks noChangeArrowheads="1"/>
          </p:cNvSpPr>
          <p:nvPr/>
        </p:nvSpPr>
        <p:spPr bwMode="auto">
          <a:xfrm>
            <a:off x="7248525" y="55895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N=59</a:t>
            </a:r>
          </a:p>
        </p:txBody>
      </p:sp>
      <p:sp>
        <p:nvSpPr>
          <p:cNvPr id="61463" name="Rectangle 23"/>
          <p:cNvSpPr>
            <a:spLocks noChangeArrowheads="1"/>
          </p:cNvSpPr>
          <p:nvPr/>
        </p:nvSpPr>
        <p:spPr bwMode="auto">
          <a:xfrm>
            <a:off x="6167438" y="55895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N=61</a:t>
            </a:r>
          </a:p>
        </p:txBody>
      </p:sp>
      <p:sp>
        <p:nvSpPr>
          <p:cNvPr id="61464" name="Rectangle 24"/>
          <p:cNvSpPr>
            <a:spLocks noChangeArrowheads="1"/>
          </p:cNvSpPr>
          <p:nvPr/>
        </p:nvSpPr>
        <p:spPr bwMode="auto">
          <a:xfrm>
            <a:off x="8328025"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N=82</a:t>
            </a:r>
          </a:p>
        </p:txBody>
      </p:sp>
      <p:sp>
        <p:nvSpPr>
          <p:cNvPr id="61465" name="Text Box 25"/>
          <p:cNvSpPr txBox="1">
            <a:spLocks noChangeArrowheads="1"/>
          </p:cNvSpPr>
          <p:nvPr/>
        </p:nvSpPr>
        <p:spPr bwMode="auto">
          <a:xfrm>
            <a:off x="4132263" y="2368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66" name="Text Box 26"/>
          <p:cNvSpPr txBox="1">
            <a:spLocks noChangeArrowheads="1"/>
          </p:cNvSpPr>
          <p:nvPr/>
        </p:nvSpPr>
        <p:spPr bwMode="auto">
          <a:xfrm>
            <a:off x="3987801" y="1635125"/>
            <a:ext cx="2252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de-DE" sz="18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Δ</a:t>
            </a:r>
            <a:r>
              <a:rPr kumimoji="0" lang="de-DE" altLang="de-DE" sz="1800" b="1" i="0" u="none" strike="noStrike" kern="1200" cap="none" spc="0" normalizeH="0" baseline="0" noProof="0">
                <a:ln>
                  <a:noFill/>
                </a:ln>
                <a:solidFill>
                  <a:srgbClr val="3333CC"/>
                </a:solidFill>
                <a:effectLst/>
                <a:uLnTx/>
                <a:uFillTx/>
                <a:latin typeface="Calibri" panose="020F0502020204030204" pitchFamily="34" charset="0"/>
                <a:ea typeface="+mn-ea"/>
                <a:cs typeface="+mn-cs"/>
              </a:rPr>
              <a:t> Sert-Pl: 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a:ln>
                <a:noFill/>
              </a:ln>
              <a:solidFill>
                <a:srgbClr val="3333CC"/>
              </a:solidFill>
              <a:effectLst/>
              <a:uLnTx/>
              <a:uFillTx/>
              <a:latin typeface="Calibri" panose="020F0502020204030204" pitchFamily="34" charset="0"/>
              <a:ea typeface="+mn-ea"/>
              <a:cs typeface="+mn-cs"/>
            </a:endParaRPr>
          </a:p>
        </p:txBody>
      </p:sp>
      <p:sp>
        <p:nvSpPr>
          <p:cNvPr id="61467" name="Text Box 27"/>
          <p:cNvSpPr txBox="1">
            <a:spLocks noChangeArrowheads="1"/>
          </p:cNvSpPr>
          <p:nvPr/>
        </p:nvSpPr>
        <p:spPr bwMode="auto">
          <a:xfrm>
            <a:off x="6167438" y="6210300"/>
            <a:ext cx="41411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Hegerl et al 2009, Int J Neuropsychopharmacol</a:t>
            </a:r>
          </a:p>
        </p:txBody>
      </p:sp>
      <p:sp>
        <p:nvSpPr>
          <p:cNvPr id="1472540" name="AutoShape 28"/>
          <p:cNvSpPr>
            <a:spLocks noChangeArrowheads="1"/>
          </p:cNvSpPr>
          <p:nvPr/>
        </p:nvSpPr>
        <p:spPr bwMode="auto">
          <a:xfrm rot="16200000">
            <a:off x="5051426" y="3248026"/>
            <a:ext cx="792163" cy="144463"/>
          </a:xfrm>
          <a:prstGeom prst="leftRightArrow">
            <a:avLst>
              <a:gd name="adj1" fmla="val 50000"/>
              <a:gd name="adj2" fmla="val 10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2541" name="AutoShape 29"/>
          <p:cNvSpPr>
            <a:spLocks noChangeArrowheads="1"/>
          </p:cNvSpPr>
          <p:nvPr/>
        </p:nvSpPr>
        <p:spPr bwMode="auto">
          <a:xfrm rot="16200000">
            <a:off x="6673057" y="4148932"/>
            <a:ext cx="1727200" cy="144463"/>
          </a:xfrm>
          <a:prstGeom prst="leftRightArrow">
            <a:avLst>
              <a:gd name="adj1" fmla="val 50000"/>
              <a:gd name="adj2" fmla="val 2391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2" name="Group 108"/>
          <p:cNvGrpSpPr>
            <a:grpSpLocks noChangeAspect="1"/>
          </p:cNvGrpSpPr>
          <p:nvPr/>
        </p:nvGrpSpPr>
        <p:grpSpPr bwMode="auto">
          <a:xfrm>
            <a:off x="2792413" y="1192213"/>
            <a:ext cx="6678612" cy="5116512"/>
            <a:chOff x="799" y="751"/>
            <a:chExt cx="4207" cy="3223"/>
          </a:xfrm>
        </p:grpSpPr>
        <p:sp>
          <p:nvSpPr>
            <p:cNvPr id="3" name="AutoShape 107"/>
            <p:cNvSpPr>
              <a:spLocks noChangeAspect="1" noChangeArrowheads="1" noTextEdit="1"/>
            </p:cNvSpPr>
            <p:nvPr/>
          </p:nvSpPr>
          <p:spPr bwMode="auto">
            <a:xfrm>
              <a:off x="799" y="751"/>
              <a:ext cx="4207" cy="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 name="Rectangle 109"/>
            <p:cNvSpPr>
              <a:spLocks noChangeArrowheads="1"/>
            </p:cNvSpPr>
            <p:nvPr/>
          </p:nvSpPr>
          <p:spPr bwMode="auto">
            <a:xfrm>
              <a:off x="842" y="794"/>
              <a:ext cx="4113" cy="313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Rectangle 110"/>
            <p:cNvSpPr>
              <a:spLocks noChangeArrowheads="1"/>
            </p:cNvSpPr>
            <p:nvPr/>
          </p:nvSpPr>
          <p:spPr bwMode="auto">
            <a:xfrm>
              <a:off x="1396" y="973"/>
              <a:ext cx="3473" cy="2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Rectangle 111"/>
            <p:cNvSpPr>
              <a:spLocks noChangeArrowheads="1"/>
            </p:cNvSpPr>
            <p:nvPr/>
          </p:nvSpPr>
          <p:spPr bwMode="auto">
            <a:xfrm>
              <a:off x="1396" y="973"/>
              <a:ext cx="3473" cy="2336"/>
            </a:xfrm>
            <a:prstGeom prst="rect">
              <a:avLst/>
            </a:prstGeom>
            <a:noFill/>
            <a:ln w="14288">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 name="Rectangle 112"/>
            <p:cNvSpPr>
              <a:spLocks noChangeArrowheads="1"/>
            </p:cNvSpPr>
            <p:nvPr/>
          </p:nvSpPr>
          <p:spPr bwMode="auto">
            <a:xfrm>
              <a:off x="1593" y="1825"/>
              <a:ext cx="298" cy="1484"/>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 name="Rectangle 113"/>
            <p:cNvSpPr>
              <a:spLocks noChangeArrowheads="1"/>
            </p:cNvSpPr>
            <p:nvPr/>
          </p:nvSpPr>
          <p:spPr bwMode="auto">
            <a:xfrm>
              <a:off x="2284" y="2371"/>
              <a:ext cx="307" cy="938"/>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 name="Rectangle 114"/>
            <p:cNvSpPr>
              <a:spLocks noChangeArrowheads="1"/>
            </p:cNvSpPr>
            <p:nvPr/>
          </p:nvSpPr>
          <p:spPr bwMode="auto">
            <a:xfrm>
              <a:off x="2984" y="2073"/>
              <a:ext cx="298" cy="1236"/>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 name="Rectangle 115"/>
            <p:cNvSpPr>
              <a:spLocks noChangeArrowheads="1"/>
            </p:cNvSpPr>
            <p:nvPr/>
          </p:nvSpPr>
          <p:spPr bwMode="auto">
            <a:xfrm>
              <a:off x="3675" y="3215"/>
              <a:ext cx="307" cy="94"/>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 name="Rectangle 116"/>
            <p:cNvSpPr>
              <a:spLocks noChangeArrowheads="1"/>
            </p:cNvSpPr>
            <p:nvPr/>
          </p:nvSpPr>
          <p:spPr bwMode="auto">
            <a:xfrm>
              <a:off x="4375" y="2056"/>
              <a:ext cx="298" cy="1253"/>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2" name="Line 117"/>
            <p:cNvSpPr>
              <a:spLocks noChangeShapeType="1"/>
            </p:cNvSpPr>
            <p:nvPr/>
          </p:nvSpPr>
          <p:spPr bwMode="auto">
            <a:xfrm>
              <a:off x="1396" y="973"/>
              <a:ext cx="0" cy="23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 name="Line 118"/>
            <p:cNvSpPr>
              <a:spLocks noChangeShapeType="1"/>
            </p:cNvSpPr>
            <p:nvPr/>
          </p:nvSpPr>
          <p:spPr bwMode="auto">
            <a:xfrm>
              <a:off x="1362" y="3309"/>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4" name="Line 119"/>
            <p:cNvSpPr>
              <a:spLocks noChangeShapeType="1"/>
            </p:cNvSpPr>
            <p:nvPr/>
          </p:nvSpPr>
          <p:spPr bwMode="auto">
            <a:xfrm>
              <a:off x="1362" y="3079"/>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5" name="Line 120"/>
            <p:cNvSpPr>
              <a:spLocks noChangeShapeType="1"/>
            </p:cNvSpPr>
            <p:nvPr/>
          </p:nvSpPr>
          <p:spPr bwMode="auto">
            <a:xfrm>
              <a:off x="1362" y="2840"/>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6" name="Line 121"/>
            <p:cNvSpPr>
              <a:spLocks noChangeShapeType="1"/>
            </p:cNvSpPr>
            <p:nvPr/>
          </p:nvSpPr>
          <p:spPr bwMode="auto">
            <a:xfrm>
              <a:off x="1362" y="2610"/>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7" name="Line 122"/>
            <p:cNvSpPr>
              <a:spLocks noChangeShapeType="1"/>
            </p:cNvSpPr>
            <p:nvPr/>
          </p:nvSpPr>
          <p:spPr bwMode="auto">
            <a:xfrm>
              <a:off x="1362" y="237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8" name="Line 123"/>
            <p:cNvSpPr>
              <a:spLocks noChangeShapeType="1"/>
            </p:cNvSpPr>
            <p:nvPr/>
          </p:nvSpPr>
          <p:spPr bwMode="auto">
            <a:xfrm>
              <a:off x="1362" y="214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9" name="Line 124"/>
            <p:cNvSpPr>
              <a:spLocks noChangeShapeType="1"/>
            </p:cNvSpPr>
            <p:nvPr/>
          </p:nvSpPr>
          <p:spPr bwMode="auto">
            <a:xfrm>
              <a:off x="1362" y="191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0" name="Line 125"/>
            <p:cNvSpPr>
              <a:spLocks noChangeShapeType="1"/>
            </p:cNvSpPr>
            <p:nvPr/>
          </p:nvSpPr>
          <p:spPr bwMode="auto">
            <a:xfrm>
              <a:off x="1362" y="1672"/>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1" name="Line 126"/>
            <p:cNvSpPr>
              <a:spLocks noChangeShapeType="1"/>
            </p:cNvSpPr>
            <p:nvPr/>
          </p:nvSpPr>
          <p:spPr bwMode="auto">
            <a:xfrm>
              <a:off x="1362" y="1442"/>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2" name="Line 127"/>
            <p:cNvSpPr>
              <a:spLocks noChangeShapeType="1"/>
            </p:cNvSpPr>
            <p:nvPr/>
          </p:nvSpPr>
          <p:spPr bwMode="auto">
            <a:xfrm>
              <a:off x="1362" y="1203"/>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 name="Line 128"/>
            <p:cNvSpPr>
              <a:spLocks noChangeShapeType="1"/>
            </p:cNvSpPr>
            <p:nvPr/>
          </p:nvSpPr>
          <p:spPr bwMode="auto">
            <a:xfrm>
              <a:off x="1362" y="973"/>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4" name="Line 129"/>
            <p:cNvSpPr>
              <a:spLocks noChangeShapeType="1"/>
            </p:cNvSpPr>
            <p:nvPr/>
          </p:nvSpPr>
          <p:spPr bwMode="auto">
            <a:xfrm>
              <a:off x="1396" y="3309"/>
              <a:ext cx="34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 name="Line 130"/>
            <p:cNvSpPr>
              <a:spLocks noChangeShapeType="1"/>
            </p:cNvSpPr>
            <p:nvPr/>
          </p:nvSpPr>
          <p:spPr bwMode="auto">
            <a:xfrm flipV="1">
              <a:off x="1396"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6" name="Line 131"/>
            <p:cNvSpPr>
              <a:spLocks noChangeShapeType="1"/>
            </p:cNvSpPr>
            <p:nvPr/>
          </p:nvSpPr>
          <p:spPr bwMode="auto">
            <a:xfrm flipV="1">
              <a:off x="2088"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7" name="Line 132"/>
            <p:cNvSpPr>
              <a:spLocks noChangeShapeType="1"/>
            </p:cNvSpPr>
            <p:nvPr/>
          </p:nvSpPr>
          <p:spPr bwMode="auto">
            <a:xfrm flipV="1">
              <a:off x="2787"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8" name="Line 133"/>
            <p:cNvSpPr>
              <a:spLocks noChangeShapeType="1"/>
            </p:cNvSpPr>
            <p:nvPr/>
          </p:nvSpPr>
          <p:spPr bwMode="auto">
            <a:xfrm flipV="1">
              <a:off x="3479"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9" name="Line 134"/>
            <p:cNvSpPr>
              <a:spLocks noChangeShapeType="1"/>
            </p:cNvSpPr>
            <p:nvPr/>
          </p:nvSpPr>
          <p:spPr bwMode="auto">
            <a:xfrm flipV="1">
              <a:off x="4178"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0" name="Line 135"/>
            <p:cNvSpPr>
              <a:spLocks noChangeShapeType="1"/>
            </p:cNvSpPr>
            <p:nvPr/>
          </p:nvSpPr>
          <p:spPr bwMode="auto">
            <a:xfrm flipV="1">
              <a:off x="4869"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1" name="Rectangle 136"/>
            <p:cNvSpPr>
              <a:spLocks noChangeArrowheads="1"/>
            </p:cNvSpPr>
            <p:nvPr/>
          </p:nvSpPr>
          <p:spPr bwMode="auto">
            <a:xfrm>
              <a:off x="1251" y="324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40" name="Rectangle 137"/>
            <p:cNvSpPr>
              <a:spLocks noChangeArrowheads="1"/>
            </p:cNvSpPr>
            <p:nvPr/>
          </p:nvSpPr>
          <p:spPr bwMode="auto">
            <a:xfrm>
              <a:off x="1251" y="301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41" name="Rectangle 138"/>
            <p:cNvSpPr>
              <a:spLocks noChangeArrowheads="1"/>
            </p:cNvSpPr>
            <p:nvPr/>
          </p:nvSpPr>
          <p:spPr bwMode="auto">
            <a:xfrm>
              <a:off x="1251" y="277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68" name="Rectangle 139"/>
            <p:cNvSpPr>
              <a:spLocks noChangeArrowheads="1"/>
            </p:cNvSpPr>
            <p:nvPr/>
          </p:nvSpPr>
          <p:spPr bwMode="auto">
            <a:xfrm>
              <a:off x="1251" y="254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69" name="Rectangle 140"/>
            <p:cNvSpPr>
              <a:spLocks noChangeArrowheads="1"/>
            </p:cNvSpPr>
            <p:nvPr/>
          </p:nvSpPr>
          <p:spPr bwMode="auto">
            <a:xfrm>
              <a:off x="1251" y="230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4</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70" name="Rectangle 141"/>
            <p:cNvSpPr>
              <a:spLocks noChangeArrowheads="1"/>
            </p:cNvSpPr>
            <p:nvPr/>
          </p:nvSpPr>
          <p:spPr bwMode="auto">
            <a:xfrm>
              <a:off x="1251" y="207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71" name="Rectangle 142"/>
            <p:cNvSpPr>
              <a:spLocks noChangeArrowheads="1"/>
            </p:cNvSpPr>
            <p:nvPr/>
          </p:nvSpPr>
          <p:spPr bwMode="auto">
            <a:xfrm>
              <a:off x="1251" y="184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6</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2" name="Rectangle 143"/>
            <p:cNvSpPr>
              <a:spLocks noChangeArrowheads="1"/>
            </p:cNvSpPr>
            <p:nvPr/>
          </p:nvSpPr>
          <p:spPr bwMode="auto">
            <a:xfrm>
              <a:off x="1251" y="160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7</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3" name="Rectangle 144"/>
            <p:cNvSpPr>
              <a:spLocks noChangeArrowheads="1"/>
            </p:cNvSpPr>
            <p:nvPr/>
          </p:nvSpPr>
          <p:spPr bwMode="auto">
            <a:xfrm>
              <a:off x="1251" y="137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8</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4" name="Rectangle 145"/>
            <p:cNvSpPr>
              <a:spLocks noChangeArrowheads="1"/>
            </p:cNvSpPr>
            <p:nvPr/>
          </p:nvSpPr>
          <p:spPr bwMode="auto">
            <a:xfrm>
              <a:off x="1251" y="113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9</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5" name="Rectangle 146"/>
            <p:cNvSpPr>
              <a:spLocks noChangeArrowheads="1"/>
            </p:cNvSpPr>
            <p:nvPr/>
          </p:nvSpPr>
          <p:spPr bwMode="auto">
            <a:xfrm>
              <a:off x="1192" y="90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6" name="Rectangle 147"/>
            <p:cNvSpPr>
              <a:spLocks noChangeArrowheads="1"/>
            </p:cNvSpPr>
            <p:nvPr/>
          </p:nvSpPr>
          <p:spPr bwMode="auto">
            <a:xfrm>
              <a:off x="1541" y="3377"/>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Sertralin</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7" name="Rectangle 148"/>
            <p:cNvSpPr>
              <a:spLocks noChangeArrowheads="1"/>
            </p:cNvSpPr>
            <p:nvPr/>
          </p:nvSpPr>
          <p:spPr bwMode="auto">
            <a:xfrm>
              <a:off x="1567" y="3522"/>
              <a:ext cx="3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8" name="Rectangle 149"/>
            <p:cNvSpPr>
              <a:spLocks noChangeArrowheads="1"/>
            </p:cNvSpPr>
            <p:nvPr/>
          </p:nvSpPr>
          <p:spPr bwMode="auto">
            <a:xfrm>
              <a:off x="1584"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9" name="Rectangle 150"/>
            <p:cNvSpPr>
              <a:spLocks noChangeArrowheads="1"/>
            </p:cNvSpPr>
            <p:nvPr/>
          </p:nvSpPr>
          <p:spPr bwMode="auto">
            <a:xfrm>
              <a:off x="2224" y="3377"/>
              <a:ext cx="4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Placebo </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0" name="Rectangle 151"/>
            <p:cNvSpPr>
              <a:spLocks noChangeArrowheads="1"/>
            </p:cNvSpPr>
            <p:nvPr/>
          </p:nvSpPr>
          <p:spPr bwMode="auto">
            <a:xfrm>
              <a:off x="2258" y="3522"/>
              <a:ext cx="3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2)</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1" name="Rectangle 152"/>
            <p:cNvSpPr>
              <a:spLocks noChangeArrowheads="1"/>
            </p:cNvSpPr>
            <p:nvPr/>
          </p:nvSpPr>
          <p:spPr bwMode="auto">
            <a:xfrm>
              <a:off x="2275"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2" name="Rectangle 153"/>
            <p:cNvSpPr>
              <a:spLocks noChangeArrowheads="1"/>
            </p:cNvSpPr>
            <p:nvPr/>
          </p:nvSpPr>
          <p:spPr bwMode="auto">
            <a:xfrm>
              <a:off x="2830" y="3377"/>
              <a:ext cx="6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KVT (Arm 3)</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3" name="Rectangle 154"/>
            <p:cNvSpPr>
              <a:spLocks noChangeArrowheads="1"/>
            </p:cNvSpPr>
            <p:nvPr/>
          </p:nvSpPr>
          <p:spPr bwMode="auto">
            <a:xfrm>
              <a:off x="2975" y="3522"/>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(N=41)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4" name="Rectangle 155"/>
            <p:cNvSpPr>
              <a:spLocks noChangeArrowheads="1"/>
            </p:cNvSpPr>
            <p:nvPr/>
          </p:nvSpPr>
          <p:spPr bwMode="auto">
            <a:xfrm>
              <a:off x="3564" y="3377"/>
              <a:ext cx="5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UT (Arm 4)</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5" name="Rectangle 156"/>
            <p:cNvSpPr>
              <a:spLocks noChangeArrowheads="1"/>
            </p:cNvSpPr>
            <p:nvPr/>
          </p:nvSpPr>
          <p:spPr bwMode="auto">
            <a:xfrm>
              <a:off x="3666" y="3522"/>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(N=35)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6" name="Rectangle 157"/>
            <p:cNvSpPr>
              <a:spLocks noChangeArrowheads="1"/>
            </p:cNvSpPr>
            <p:nvPr/>
          </p:nvSpPr>
          <p:spPr bwMode="auto">
            <a:xfrm>
              <a:off x="4264" y="3377"/>
              <a:ext cx="5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Passungs-</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7" name="Rectangle 158"/>
            <p:cNvSpPr>
              <a:spLocks noChangeArrowheads="1"/>
            </p:cNvSpPr>
            <p:nvPr/>
          </p:nvSpPr>
          <p:spPr bwMode="auto">
            <a:xfrm>
              <a:off x="4229" y="3522"/>
              <a:ext cx="6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(Arm 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8" name="Rectangle 159"/>
            <p:cNvSpPr>
              <a:spLocks noChangeArrowheads="1"/>
            </p:cNvSpPr>
            <p:nvPr/>
          </p:nvSpPr>
          <p:spPr bwMode="auto">
            <a:xfrm>
              <a:off x="4357"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(N=68)</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9" name="Rectangle 160"/>
            <p:cNvSpPr>
              <a:spLocks noChangeArrowheads="1"/>
            </p:cNvSpPr>
            <p:nvPr/>
          </p:nvSpPr>
          <p:spPr bwMode="auto">
            <a:xfrm rot="16200000">
              <a:off x="172" y="2037"/>
              <a:ext cx="17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t>Delta HAMD-17-Summenwert</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30" name="Rectangle 161"/>
            <p:cNvSpPr>
              <a:spLocks noChangeArrowheads="1"/>
            </p:cNvSpPr>
            <p:nvPr/>
          </p:nvSpPr>
          <p:spPr bwMode="auto">
            <a:xfrm>
              <a:off x="842" y="794"/>
              <a:ext cx="4113" cy="313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grpSp>
      <p:sp>
        <p:nvSpPr>
          <p:cNvPr id="32" name="Rechteck 31">
            <a:extLst>
              <a:ext uri="{FF2B5EF4-FFF2-40B4-BE49-F238E27FC236}">
                <a16:creationId xmlns:a16="http://schemas.microsoft.com/office/drawing/2014/main" id="{D8B720B3-3212-45C5-A5A7-A44EA35CB923}"/>
              </a:ext>
            </a:extLst>
          </p:cNvPr>
          <p:cNvSpPr/>
          <p:nvPr/>
        </p:nvSpPr>
        <p:spPr>
          <a:xfrm>
            <a:off x="5959478" y="2259013"/>
            <a:ext cx="3244846" cy="377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22389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1511300" y="0"/>
          <a:ext cx="9169400" cy="6858000"/>
        </p:xfrm>
        <a:graphic>
          <a:graphicData uri="http://schemas.openxmlformats.org/presentationml/2006/ole">
            <mc:AlternateContent xmlns:mc="http://schemas.openxmlformats.org/markup-compatibility/2006">
              <mc:Choice xmlns:v="urn:schemas-microsoft-com:vml" Requires="v">
                <p:oleObj spid="_x0000_s4100" name="Folie" r:id="rId4" imgW="5373360" imgH="4018680" progId="PowerPoint.Slide.8">
                  <p:embed/>
                </p:oleObj>
              </mc:Choice>
              <mc:Fallback>
                <p:oleObj name="Folie" r:id="rId4" imgW="5373360" imgH="4018680" progId="PowerPoint.Slide.8">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1524000" y="1"/>
          <a:ext cx="9220200" cy="6848475"/>
        </p:xfrm>
        <a:graphic>
          <a:graphicData uri="http://schemas.openxmlformats.org/presentationml/2006/ole">
            <mc:AlternateContent xmlns:mc="http://schemas.openxmlformats.org/markup-compatibility/2006">
              <mc:Choice xmlns:v="urn:schemas-microsoft-com:vml" Requires="v">
                <p:oleObj spid="_x0000_s4101" name="Slide" r:id="rId6" imgW="3651650" imgH="2738470" progId="PowerPoint.Slide.8">
                  <p:embed/>
                </p:oleObj>
              </mc:Choice>
              <mc:Fallback>
                <p:oleObj name="Slide" r:id="rId6" imgW="3651650" imgH="2738470" progId="PowerPoint.Slide.8">
                  <p:embed/>
                  <p:pic>
                    <p:nvPicPr>
                      <p:cNvPr id="61443" name="Object 3"/>
                      <p:cNvPicPr>
                        <a:picLocks noChangeAspect="1" noChangeArrowheads="1"/>
                      </p:cNvPicPr>
                      <p:nvPr/>
                    </p:nvPicPr>
                    <p:blipFill>
                      <a:blip r:embed="rId7"/>
                      <a:srcRect/>
                      <a:stretch>
                        <a:fillRect/>
                      </a:stretch>
                    </p:blipFill>
                    <p:spPr bwMode="auto">
                      <a:xfrm>
                        <a:off x="1524000" y="1"/>
                        <a:ext cx="9220200" cy="6848475"/>
                      </a:xfrm>
                      <a:prstGeom prst="rect">
                        <a:avLst/>
                      </a:prstGeom>
                      <a:noFill/>
                      <a:ln>
                        <a:solidFill>
                          <a:schemeClr val="bg1"/>
                        </a:solidFill>
                      </a:ln>
                      <a:effectLst/>
                    </p:spPr>
                  </p:pic>
                </p:oleObj>
              </mc:Fallback>
            </mc:AlternateContent>
          </a:graphicData>
        </a:graphic>
      </p:graphicFrame>
      <p:sp>
        <p:nvSpPr>
          <p:cNvPr id="61444" name="Text Box 4"/>
          <p:cNvSpPr txBox="1">
            <a:spLocks noChangeArrowheads="1"/>
          </p:cNvSpPr>
          <p:nvPr/>
        </p:nvSpPr>
        <p:spPr bwMode="auto">
          <a:xfrm>
            <a:off x="1703512" y="116633"/>
            <a:ext cx="8534400" cy="1131079"/>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„MIND“-</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study</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primary</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outcome</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   HAM-D</a:t>
            </a:r>
            <a:r>
              <a:rPr kumimoji="0" lang="de-DE" altLang="de-DE" sz="2400" b="1" i="0" u="none" strike="noStrike" kern="1200" cap="none" spc="0" normalizeH="0" baseline="-25000" noProof="0" dirty="0">
                <a:ln>
                  <a:noFill/>
                </a:ln>
                <a:solidFill>
                  <a:srgbClr val="4472C4"/>
                </a:solidFill>
                <a:effectLst/>
                <a:uLnTx/>
                <a:uFillTx/>
                <a:latin typeface="Calibri" panose="020F0502020204030204" pitchFamily="34" charset="0"/>
                <a:ea typeface="+mn-ea"/>
                <a:cs typeface="Arial" panose="020B0604020202020204" pitchFamily="34" charset="0"/>
              </a:rPr>
              <a:t>17 </a:t>
            </a: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(MMRM </a:t>
            </a:r>
            <a:r>
              <a:rPr kumimoji="0" lang="de-DE" altLang="de-DE" sz="2400" b="1" i="0" u="none" strike="noStrike" kern="1200" cap="none" spc="0" normalizeH="0" baseline="0" noProof="0" dirty="0" err="1">
                <a:ln>
                  <a:noFill/>
                </a:ln>
                <a:solidFill>
                  <a:srgbClr val="4472C4"/>
                </a:solidFill>
                <a:effectLst/>
                <a:uLnTx/>
                <a:uFillTx/>
                <a:latin typeface="Calibri" panose="020F0502020204030204" pitchFamily="34" charset="0"/>
                <a:ea typeface="+mn-ea"/>
                <a:cs typeface="Arial" panose="020B0604020202020204" pitchFamily="34" charset="0"/>
              </a:rPr>
              <a:t>analysis</a:t>
            </a: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  </a:t>
            </a:r>
          </a:p>
        </p:txBody>
      </p:sp>
      <p:sp>
        <p:nvSpPr>
          <p:cNvPr id="61445" name="Freeform 5"/>
          <p:cNvSpPr>
            <a:spLocks/>
          </p:cNvSpPr>
          <p:nvPr/>
        </p:nvSpPr>
        <p:spPr bwMode="auto">
          <a:xfrm>
            <a:off x="6919914" y="3252789"/>
            <a:ext cx="14287" cy="1587"/>
          </a:xfrm>
          <a:custGeom>
            <a:avLst/>
            <a:gdLst>
              <a:gd name="T0" fmla="*/ 2147483646 w 24"/>
              <a:gd name="T1" fmla="*/ 0 h 1587"/>
              <a:gd name="T2" fmla="*/ 2147483646 w 24"/>
              <a:gd name="T3" fmla="*/ 0 h 1587"/>
              <a:gd name="T4" fmla="*/ 0 w 24"/>
              <a:gd name="T5" fmla="*/ 0 h 1587"/>
              <a:gd name="T6" fmla="*/ 2147483646 w 2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587">
                <a:moveTo>
                  <a:pt x="24" y="0"/>
                </a:moveTo>
                <a:lnTo>
                  <a:pt x="12" y="0"/>
                </a:lnTo>
                <a:lnTo>
                  <a:pt x="0"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6" name="Freeform 6"/>
          <p:cNvSpPr>
            <a:spLocks/>
          </p:cNvSpPr>
          <p:nvPr/>
        </p:nvSpPr>
        <p:spPr bwMode="auto">
          <a:xfrm>
            <a:off x="3452813" y="5359400"/>
            <a:ext cx="12700" cy="1588"/>
          </a:xfrm>
          <a:custGeom>
            <a:avLst/>
            <a:gdLst>
              <a:gd name="T0" fmla="*/ 2147483646 w 23"/>
              <a:gd name="T1" fmla="*/ 0 h 1588"/>
              <a:gd name="T2" fmla="*/ 2147483646 w 23"/>
              <a:gd name="T3" fmla="*/ 0 h 1588"/>
              <a:gd name="T4" fmla="*/ 0 w 23"/>
              <a:gd name="T5" fmla="*/ 0 h 1588"/>
              <a:gd name="T6" fmla="*/ 2147483646 w 23"/>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88">
                <a:moveTo>
                  <a:pt x="23" y="0"/>
                </a:moveTo>
                <a:lnTo>
                  <a:pt x="11" y="0"/>
                </a:lnTo>
                <a:lnTo>
                  <a:pt x="0"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7" name="Rectangle 7"/>
          <p:cNvSpPr>
            <a:spLocks noChangeArrowheads="1"/>
          </p:cNvSpPr>
          <p:nvPr/>
        </p:nvSpPr>
        <p:spPr bwMode="auto">
          <a:xfrm>
            <a:off x="4068764" y="5056189"/>
            <a:ext cx="6508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48" name="Rectangle 8"/>
          <p:cNvSpPr>
            <a:spLocks noChangeArrowheads="1"/>
          </p:cNvSpPr>
          <p:nvPr/>
        </p:nvSpPr>
        <p:spPr bwMode="auto">
          <a:xfrm>
            <a:off x="4849814" y="5056189"/>
            <a:ext cx="68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49" name="Rectangle 9"/>
          <p:cNvSpPr>
            <a:spLocks noChangeArrowheads="1"/>
          </p:cNvSpPr>
          <p:nvPr/>
        </p:nvSpPr>
        <p:spPr bwMode="auto">
          <a:xfrm>
            <a:off x="5688013" y="5056189"/>
            <a:ext cx="495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0" name="Rectangle 10"/>
          <p:cNvSpPr>
            <a:spLocks noChangeArrowheads="1"/>
          </p:cNvSpPr>
          <p:nvPr/>
        </p:nvSpPr>
        <p:spPr bwMode="auto">
          <a:xfrm>
            <a:off x="6343650" y="5056188"/>
            <a:ext cx="592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1" name="Rectangle 11"/>
          <p:cNvSpPr>
            <a:spLocks noChangeArrowheads="1"/>
          </p:cNvSpPr>
          <p:nvPr/>
        </p:nvSpPr>
        <p:spPr bwMode="auto">
          <a:xfrm>
            <a:off x="3905250" y="1428751"/>
            <a:ext cx="895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2" name="Rectangle 12"/>
          <p:cNvSpPr>
            <a:spLocks noChangeArrowheads="1"/>
          </p:cNvSpPr>
          <p:nvPr/>
        </p:nvSpPr>
        <p:spPr bwMode="auto">
          <a:xfrm>
            <a:off x="5530851" y="1376364"/>
            <a:ext cx="735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3" name="Rectangle 13"/>
          <p:cNvSpPr>
            <a:spLocks noChangeArrowheads="1"/>
          </p:cNvSpPr>
          <p:nvPr/>
        </p:nvSpPr>
        <p:spPr bwMode="auto">
          <a:xfrm>
            <a:off x="4718051" y="1428751"/>
            <a:ext cx="7350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4" name="Rectangle 14"/>
          <p:cNvSpPr>
            <a:spLocks noChangeArrowheads="1"/>
          </p:cNvSpPr>
          <p:nvPr/>
        </p:nvSpPr>
        <p:spPr bwMode="auto">
          <a:xfrm>
            <a:off x="2951163" y="1122363"/>
            <a:ext cx="819150" cy="1014412"/>
          </a:xfrm>
          <a:prstGeom prst="rect">
            <a:avLst/>
          </a:prstGeom>
          <a:noFill/>
          <a:ln>
            <a:noFill/>
          </a:ln>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6" name="Text Box 16"/>
          <p:cNvSpPr txBox="1">
            <a:spLocks noChangeArrowheads="1"/>
          </p:cNvSpPr>
          <p:nvPr/>
        </p:nvSpPr>
        <p:spPr bwMode="auto">
          <a:xfrm>
            <a:off x="4705350" y="2060576"/>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61457" name="Line 17"/>
          <p:cNvSpPr>
            <a:spLocks noChangeShapeType="1"/>
          </p:cNvSpPr>
          <p:nvPr/>
        </p:nvSpPr>
        <p:spPr bwMode="auto">
          <a:xfrm>
            <a:off x="4295776" y="23495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58" name="Text Box 18"/>
          <p:cNvSpPr txBox="1">
            <a:spLocks noChangeArrowheads="1"/>
          </p:cNvSpPr>
          <p:nvPr/>
        </p:nvSpPr>
        <p:spPr bwMode="auto">
          <a:xfrm>
            <a:off x="6816726" y="2060575"/>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61459" name="Line 19"/>
          <p:cNvSpPr>
            <a:spLocks noChangeShapeType="1"/>
          </p:cNvSpPr>
          <p:nvPr/>
        </p:nvSpPr>
        <p:spPr bwMode="auto">
          <a:xfrm>
            <a:off x="6527801" y="23495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60" name="Rectangle 20"/>
          <p:cNvSpPr>
            <a:spLocks noChangeArrowheads="1"/>
          </p:cNvSpPr>
          <p:nvPr/>
        </p:nvSpPr>
        <p:spPr bwMode="auto">
          <a:xfrm>
            <a:off x="4008438"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N=83</a:t>
            </a:r>
          </a:p>
        </p:txBody>
      </p:sp>
      <p:sp>
        <p:nvSpPr>
          <p:cNvPr id="61461" name="Rectangle 21"/>
          <p:cNvSpPr>
            <a:spLocks noChangeArrowheads="1"/>
          </p:cNvSpPr>
          <p:nvPr/>
        </p:nvSpPr>
        <p:spPr bwMode="auto">
          <a:xfrm>
            <a:off x="5016500"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N=83</a:t>
            </a:r>
          </a:p>
        </p:txBody>
      </p:sp>
      <p:sp>
        <p:nvSpPr>
          <p:cNvPr id="61462" name="Rectangle 22"/>
          <p:cNvSpPr>
            <a:spLocks noChangeArrowheads="1"/>
          </p:cNvSpPr>
          <p:nvPr/>
        </p:nvSpPr>
        <p:spPr bwMode="auto">
          <a:xfrm>
            <a:off x="7248525" y="55895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N=59</a:t>
            </a:r>
          </a:p>
        </p:txBody>
      </p:sp>
      <p:sp>
        <p:nvSpPr>
          <p:cNvPr id="61463" name="Rectangle 23"/>
          <p:cNvSpPr>
            <a:spLocks noChangeArrowheads="1"/>
          </p:cNvSpPr>
          <p:nvPr/>
        </p:nvSpPr>
        <p:spPr bwMode="auto">
          <a:xfrm>
            <a:off x="6167438" y="55895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N=61</a:t>
            </a:r>
          </a:p>
        </p:txBody>
      </p:sp>
      <p:sp>
        <p:nvSpPr>
          <p:cNvPr id="61464" name="Rectangle 24"/>
          <p:cNvSpPr>
            <a:spLocks noChangeArrowheads="1"/>
          </p:cNvSpPr>
          <p:nvPr/>
        </p:nvSpPr>
        <p:spPr bwMode="auto">
          <a:xfrm>
            <a:off x="8328025"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N=82</a:t>
            </a:r>
          </a:p>
        </p:txBody>
      </p:sp>
      <p:sp>
        <p:nvSpPr>
          <p:cNvPr id="61465" name="Text Box 25"/>
          <p:cNvSpPr txBox="1">
            <a:spLocks noChangeArrowheads="1"/>
          </p:cNvSpPr>
          <p:nvPr/>
        </p:nvSpPr>
        <p:spPr bwMode="auto">
          <a:xfrm>
            <a:off x="4132263" y="2368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66" name="Text Box 26"/>
          <p:cNvSpPr txBox="1">
            <a:spLocks noChangeArrowheads="1"/>
          </p:cNvSpPr>
          <p:nvPr/>
        </p:nvSpPr>
        <p:spPr bwMode="auto">
          <a:xfrm>
            <a:off x="3987801" y="1635125"/>
            <a:ext cx="2252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de-DE" sz="18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Δ</a:t>
            </a:r>
            <a:r>
              <a:rPr kumimoji="0" lang="de-DE" altLang="de-DE" sz="1800" b="1" i="0" u="none" strike="noStrike" kern="1200" cap="none" spc="0" normalizeH="0" baseline="0" noProof="0">
                <a:ln>
                  <a:noFill/>
                </a:ln>
                <a:solidFill>
                  <a:srgbClr val="3333CC"/>
                </a:solidFill>
                <a:effectLst/>
                <a:uLnTx/>
                <a:uFillTx/>
                <a:latin typeface="Calibri" panose="020F0502020204030204" pitchFamily="34" charset="0"/>
                <a:ea typeface="+mn-ea"/>
                <a:cs typeface="+mn-cs"/>
              </a:rPr>
              <a:t> Sert-Pl: 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a:ln>
                <a:noFill/>
              </a:ln>
              <a:solidFill>
                <a:srgbClr val="3333CC"/>
              </a:solidFill>
              <a:effectLst/>
              <a:uLnTx/>
              <a:uFillTx/>
              <a:latin typeface="Calibri" panose="020F0502020204030204" pitchFamily="34" charset="0"/>
              <a:ea typeface="+mn-ea"/>
              <a:cs typeface="+mn-cs"/>
            </a:endParaRPr>
          </a:p>
        </p:txBody>
      </p:sp>
      <p:sp>
        <p:nvSpPr>
          <p:cNvPr id="61467" name="Text Box 27"/>
          <p:cNvSpPr txBox="1">
            <a:spLocks noChangeArrowheads="1"/>
          </p:cNvSpPr>
          <p:nvPr/>
        </p:nvSpPr>
        <p:spPr bwMode="auto">
          <a:xfrm>
            <a:off x="6167438" y="6210300"/>
            <a:ext cx="41411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Hegerl et al 2009, Int J Neuropsychopharmacol</a:t>
            </a:r>
          </a:p>
        </p:txBody>
      </p:sp>
      <p:sp>
        <p:nvSpPr>
          <p:cNvPr id="1472540" name="AutoShape 28"/>
          <p:cNvSpPr>
            <a:spLocks noChangeArrowheads="1"/>
          </p:cNvSpPr>
          <p:nvPr/>
        </p:nvSpPr>
        <p:spPr bwMode="auto">
          <a:xfrm rot="16200000">
            <a:off x="5051426" y="3248026"/>
            <a:ext cx="792163" cy="144463"/>
          </a:xfrm>
          <a:prstGeom prst="leftRightArrow">
            <a:avLst>
              <a:gd name="adj1" fmla="val 50000"/>
              <a:gd name="adj2" fmla="val 10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2541" name="AutoShape 29"/>
          <p:cNvSpPr>
            <a:spLocks noChangeArrowheads="1"/>
          </p:cNvSpPr>
          <p:nvPr/>
        </p:nvSpPr>
        <p:spPr bwMode="auto">
          <a:xfrm rot="16200000">
            <a:off x="6673057" y="4148932"/>
            <a:ext cx="1727200" cy="144463"/>
          </a:xfrm>
          <a:prstGeom prst="leftRightArrow">
            <a:avLst>
              <a:gd name="adj1" fmla="val 50000"/>
              <a:gd name="adj2" fmla="val 2391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2" name="Group 108"/>
          <p:cNvGrpSpPr>
            <a:grpSpLocks noChangeAspect="1"/>
          </p:cNvGrpSpPr>
          <p:nvPr/>
        </p:nvGrpSpPr>
        <p:grpSpPr bwMode="auto">
          <a:xfrm>
            <a:off x="2792413" y="1192213"/>
            <a:ext cx="6678612" cy="5116512"/>
            <a:chOff x="799" y="751"/>
            <a:chExt cx="4207" cy="3223"/>
          </a:xfrm>
        </p:grpSpPr>
        <p:sp>
          <p:nvSpPr>
            <p:cNvPr id="3" name="AutoShape 107"/>
            <p:cNvSpPr>
              <a:spLocks noChangeAspect="1" noChangeArrowheads="1" noTextEdit="1"/>
            </p:cNvSpPr>
            <p:nvPr/>
          </p:nvSpPr>
          <p:spPr bwMode="auto">
            <a:xfrm>
              <a:off x="799" y="751"/>
              <a:ext cx="4207" cy="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 name="Rectangle 109"/>
            <p:cNvSpPr>
              <a:spLocks noChangeArrowheads="1"/>
            </p:cNvSpPr>
            <p:nvPr/>
          </p:nvSpPr>
          <p:spPr bwMode="auto">
            <a:xfrm>
              <a:off x="842" y="794"/>
              <a:ext cx="4113" cy="313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Rectangle 110"/>
            <p:cNvSpPr>
              <a:spLocks noChangeArrowheads="1"/>
            </p:cNvSpPr>
            <p:nvPr/>
          </p:nvSpPr>
          <p:spPr bwMode="auto">
            <a:xfrm>
              <a:off x="1396" y="973"/>
              <a:ext cx="3473" cy="2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Rectangle 111"/>
            <p:cNvSpPr>
              <a:spLocks noChangeArrowheads="1"/>
            </p:cNvSpPr>
            <p:nvPr/>
          </p:nvSpPr>
          <p:spPr bwMode="auto">
            <a:xfrm>
              <a:off x="1396" y="973"/>
              <a:ext cx="3473" cy="2336"/>
            </a:xfrm>
            <a:prstGeom prst="rect">
              <a:avLst/>
            </a:prstGeom>
            <a:noFill/>
            <a:ln w="14288">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 name="Rectangle 112"/>
            <p:cNvSpPr>
              <a:spLocks noChangeArrowheads="1"/>
            </p:cNvSpPr>
            <p:nvPr/>
          </p:nvSpPr>
          <p:spPr bwMode="auto">
            <a:xfrm>
              <a:off x="1593" y="1825"/>
              <a:ext cx="298" cy="1484"/>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 name="Rectangle 113"/>
            <p:cNvSpPr>
              <a:spLocks noChangeArrowheads="1"/>
            </p:cNvSpPr>
            <p:nvPr/>
          </p:nvSpPr>
          <p:spPr bwMode="auto">
            <a:xfrm>
              <a:off x="2284" y="2371"/>
              <a:ext cx="307" cy="938"/>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 name="Rectangle 114"/>
            <p:cNvSpPr>
              <a:spLocks noChangeArrowheads="1"/>
            </p:cNvSpPr>
            <p:nvPr/>
          </p:nvSpPr>
          <p:spPr bwMode="auto">
            <a:xfrm>
              <a:off x="2984" y="2073"/>
              <a:ext cx="298" cy="1236"/>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 name="Rectangle 115"/>
            <p:cNvSpPr>
              <a:spLocks noChangeArrowheads="1"/>
            </p:cNvSpPr>
            <p:nvPr/>
          </p:nvSpPr>
          <p:spPr bwMode="auto">
            <a:xfrm>
              <a:off x="3675" y="3215"/>
              <a:ext cx="307" cy="94"/>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 name="Rectangle 116"/>
            <p:cNvSpPr>
              <a:spLocks noChangeArrowheads="1"/>
            </p:cNvSpPr>
            <p:nvPr/>
          </p:nvSpPr>
          <p:spPr bwMode="auto">
            <a:xfrm>
              <a:off x="4375" y="2056"/>
              <a:ext cx="298" cy="1253"/>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2" name="Line 117"/>
            <p:cNvSpPr>
              <a:spLocks noChangeShapeType="1"/>
            </p:cNvSpPr>
            <p:nvPr/>
          </p:nvSpPr>
          <p:spPr bwMode="auto">
            <a:xfrm>
              <a:off x="1396" y="973"/>
              <a:ext cx="0" cy="23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 name="Line 118"/>
            <p:cNvSpPr>
              <a:spLocks noChangeShapeType="1"/>
            </p:cNvSpPr>
            <p:nvPr/>
          </p:nvSpPr>
          <p:spPr bwMode="auto">
            <a:xfrm>
              <a:off x="1362" y="3309"/>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4" name="Line 119"/>
            <p:cNvSpPr>
              <a:spLocks noChangeShapeType="1"/>
            </p:cNvSpPr>
            <p:nvPr/>
          </p:nvSpPr>
          <p:spPr bwMode="auto">
            <a:xfrm>
              <a:off x="1362" y="3079"/>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5" name="Line 120"/>
            <p:cNvSpPr>
              <a:spLocks noChangeShapeType="1"/>
            </p:cNvSpPr>
            <p:nvPr/>
          </p:nvSpPr>
          <p:spPr bwMode="auto">
            <a:xfrm>
              <a:off x="1362" y="2840"/>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6" name="Line 121"/>
            <p:cNvSpPr>
              <a:spLocks noChangeShapeType="1"/>
            </p:cNvSpPr>
            <p:nvPr/>
          </p:nvSpPr>
          <p:spPr bwMode="auto">
            <a:xfrm>
              <a:off x="1362" y="2610"/>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7" name="Line 122"/>
            <p:cNvSpPr>
              <a:spLocks noChangeShapeType="1"/>
            </p:cNvSpPr>
            <p:nvPr/>
          </p:nvSpPr>
          <p:spPr bwMode="auto">
            <a:xfrm>
              <a:off x="1362" y="237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8" name="Line 123"/>
            <p:cNvSpPr>
              <a:spLocks noChangeShapeType="1"/>
            </p:cNvSpPr>
            <p:nvPr/>
          </p:nvSpPr>
          <p:spPr bwMode="auto">
            <a:xfrm>
              <a:off x="1362" y="214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9" name="Line 124"/>
            <p:cNvSpPr>
              <a:spLocks noChangeShapeType="1"/>
            </p:cNvSpPr>
            <p:nvPr/>
          </p:nvSpPr>
          <p:spPr bwMode="auto">
            <a:xfrm>
              <a:off x="1362" y="191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0" name="Line 125"/>
            <p:cNvSpPr>
              <a:spLocks noChangeShapeType="1"/>
            </p:cNvSpPr>
            <p:nvPr/>
          </p:nvSpPr>
          <p:spPr bwMode="auto">
            <a:xfrm>
              <a:off x="1362" y="1672"/>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1" name="Line 126"/>
            <p:cNvSpPr>
              <a:spLocks noChangeShapeType="1"/>
            </p:cNvSpPr>
            <p:nvPr/>
          </p:nvSpPr>
          <p:spPr bwMode="auto">
            <a:xfrm>
              <a:off x="1362" y="1442"/>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2" name="Line 127"/>
            <p:cNvSpPr>
              <a:spLocks noChangeShapeType="1"/>
            </p:cNvSpPr>
            <p:nvPr/>
          </p:nvSpPr>
          <p:spPr bwMode="auto">
            <a:xfrm>
              <a:off x="1362" y="1203"/>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 name="Line 128"/>
            <p:cNvSpPr>
              <a:spLocks noChangeShapeType="1"/>
            </p:cNvSpPr>
            <p:nvPr/>
          </p:nvSpPr>
          <p:spPr bwMode="auto">
            <a:xfrm>
              <a:off x="1362" y="973"/>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4" name="Line 129"/>
            <p:cNvSpPr>
              <a:spLocks noChangeShapeType="1"/>
            </p:cNvSpPr>
            <p:nvPr/>
          </p:nvSpPr>
          <p:spPr bwMode="auto">
            <a:xfrm>
              <a:off x="1396" y="3309"/>
              <a:ext cx="34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 name="Line 130"/>
            <p:cNvSpPr>
              <a:spLocks noChangeShapeType="1"/>
            </p:cNvSpPr>
            <p:nvPr/>
          </p:nvSpPr>
          <p:spPr bwMode="auto">
            <a:xfrm flipV="1">
              <a:off x="1396"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6" name="Line 131"/>
            <p:cNvSpPr>
              <a:spLocks noChangeShapeType="1"/>
            </p:cNvSpPr>
            <p:nvPr/>
          </p:nvSpPr>
          <p:spPr bwMode="auto">
            <a:xfrm flipV="1">
              <a:off x="2088"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7" name="Line 132"/>
            <p:cNvSpPr>
              <a:spLocks noChangeShapeType="1"/>
            </p:cNvSpPr>
            <p:nvPr/>
          </p:nvSpPr>
          <p:spPr bwMode="auto">
            <a:xfrm flipV="1">
              <a:off x="2787"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8" name="Line 133"/>
            <p:cNvSpPr>
              <a:spLocks noChangeShapeType="1"/>
            </p:cNvSpPr>
            <p:nvPr/>
          </p:nvSpPr>
          <p:spPr bwMode="auto">
            <a:xfrm flipV="1">
              <a:off x="3479"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9" name="Line 134"/>
            <p:cNvSpPr>
              <a:spLocks noChangeShapeType="1"/>
            </p:cNvSpPr>
            <p:nvPr/>
          </p:nvSpPr>
          <p:spPr bwMode="auto">
            <a:xfrm flipV="1">
              <a:off x="4178"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0" name="Line 135"/>
            <p:cNvSpPr>
              <a:spLocks noChangeShapeType="1"/>
            </p:cNvSpPr>
            <p:nvPr/>
          </p:nvSpPr>
          <p:spPr bwMode="auto">
            <a:xfrm flipV="1">
              <a:off x="4869"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1" name="Rectangle 136"/>
            <p:cNvSpPr>
              <a:spLocks noChangeArrowheads="1"/>
            </p:cNvSpPr>
            <p:nvPr/>
          </p:nvSpPr>
          <p:spPr bwMode="auto">
            <a:xfrm>
              <a:off x="1251" y="324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40" name="Rectangle 137"/>
            <p:cNvSpPr>
              <a:spLocks noChangeArrowheads="1"/>
            </p:cNvSpPr>
            <p:nvPr/>
          </p:nvSpPr>
          <p:spPr bwMode="auto">
            <a:xfrm>
              <a:off x="1251" y="301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41" name="Rectangle 138"/>
            <p:cNvSpPr>
              <a:spLocks noChangeArrowheads="1"/>
            </p:cNvSpPr>
            <p:nvPr/>
          </p:nvSpPr>
          <p:spPr bwMode="auto">
            <a:xfrm>
              <a:off x="1251" y="277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68" name="Rectangle 139"/>
            <p:cNvSpPr>
              <a:spLocks noChangeArrowheads="1"/>
            </p:cNvSpPr>
            <p:nvPr/>
          </p:nvSpPr>
          <p:spPr bwMode="auto">
            <a:xfrm>
              <a:off x="1251" y="254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69" name="Rectangle 140"/>
            <p:cNvSpPr>
              <a:spLocks noChangeArrowheads="1"/>
            </p:cNvSpPr>
            <p:nvPr/>
          </p:nvSpPr>
          <p:spPr bwMode="auto">
            <a:xfrm>
              <a:off x="1251" y="230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4</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70" name="Rectangle 141"/>
            <p:cNvSpPr>
              <a:spLocks noChangeArrowheads="1"/>
            </p:cNvSpPr>
            <p:nvPr/>
          </p:nvSpPr>
          <p:spPr bwMode="auto">
            <a:xfrm>
              <a:off x="1251" y="207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71" name="Rectangle 142"/>
            <p:cNvSpPr>
              <a:spLocks noChangeArrowheads="1"/>
            </p:cNvSpPr>
            <p:nvPr/>
          </p:nvSpPr>
          <p:spPr bwMode="auto">
            <a:xfrm>
              <a:off x="1251" y="184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6</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2" name="Rectangle 143"/>
            <p:cNvSpPr>
              <a:spLocks noChangeArrowheads="1"/>
            </p:cNvSpPr>
            <p:nvPr/>
          </p:nvSpPr>
          <p:spPr bwMode="auto">
            <a:xfrm>
              <a:off x="1251" y="160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7</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3" name="Rectangle 144"/>
            <p:cNvSpPr>
              <a:spLocks noChangeArrowheads="1"/>
            </p:cNvSpPr>
            <p:nvPr/>
          </p:nvSpPr>
          <p:spPr bwMode="auto">
            <a:xfrm>
              <a:off x="1251" y="137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8</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4" name="Rectangle 145"/>
            <p:cNvSpPr>
              <a:spLocks noChangeArrowheads="1"/>
            </p:cNvSpPr>
            <p:nvPr/>
          </p:nvSpPr>
          <p:spPr bwMode="auto">
            <a:xfrm>
              <a:off x="1251" y="113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9</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5" name="Rectangle 146"/>
            <p:cNvSpPr>
              <a:spLocks noChangeArrowheads="1"/>
            </p:cNvSpPr>
            <p:nvPr/>
          </p:nvSpPr>
          <p:spPr bwMode="auto">
            <a:xfrm>
              <a:off x="1192" y="90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6" name="Rectangle 147"/>
            <p:cNvSpPr>
              <a:spLocks noChangeArrowheads="1"/>
            </p:cNvSpPr>
            <p:nvPr/>
          </p:nvSpPr>
          <p:spPr bwMode="auto">
            <a:xfrm>
              <a:off x="1541" y="3377"/>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Sertralin</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7" name="Rectangle 148"/>
            <p:cNvSpPr>
              <a:spLocks noChangeArrowheads="1"/>
            </p:cNvSpPr>
            <p:nvPr/>
          </p:nvSpPr>
          <p:spPr bwMode="auto">
            <a:xfrm>
              <a:off x="1567" y="3522"/>
              <a:ext cx="3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8" name="Rectangle 149"/>
            <p:cNvSpPr>
              <a:spLocks noChangeArrowheads="1"/>
            </p:cNvSpPr>
            <p:nvPr/>
          </p:nvSpPr>
          <p:spPr bwMode="auto">
            <a:xfrm>
              <a:off x="1584"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9" name="Rectangle 150"/>
            <p:cNvSpPr>
              <a:spLocks noChangeArrowheads="1"/>
            </p:cNvSpPr>
            <p:nvPr/>
          </p:nvSpPr>
          <p:spPr bwMode="auto">
            <a:xfrm>
              <a:off x="2224" y="3377"/>
              <a:ext cx="4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Placebo </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0" name="Rectangle 151"/>
            <p:cNvSpPr>
              <a:spLocks noChangeArrowheads="1"/>
            </p:cNvSpPr>
            <p:nvPr/>
          </p:nvSpPr>
          <p:spPr bwMode="auto">
            <a:xfrm>
              <a:off x="2258" y="3522"/>
              <a:ext cx="3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2)</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1" name="Rectangle 152"/>
            <p:cNvSpPr>
              <a:spLocks noChangeArrowheads="1"/>
            </p:cNvSpPr>
            <p:nvPr/>
          </p:nvSpPr>
          <p:spPr bwMode="auto">
            <a:xfrm>
              <a:off x="2275"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2" name="Rectangle 153"/>
            <p:cNvSpPr>
              <a:spLocks noChangeArrowheads="1"/>
            </p:cNvSpPr>
            <p:nvPr/>
          </p:nvSpPr>
          <p:spPr bwMode="auto">
            <a:xfrm>
              <a:off x="2830" y="3377"/>
              <a:ext cx="6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KVT (Arm 3)</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3" name="Rectangle 154"/>
            <p:cNvSpPr>
              <a:spLocks noChangeArrowheads="1"/>
            </p:cNvSpPr>
            <p:nvPr/>
          </p:nvSpPr>
          <p:spPr bwMode="auto">
            <a:xfrm>
              <a:off x="2975" y="3522"/>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(N=41)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4" name="Rectangle 155"/>
            <p:cNvSpPr>
              <a:spLocks noChangeArrowheads="1"/>
            </p:cNvSpPr>
            <p:nvPr/>
          </p:nvSpPr>
          <p:spPr bwMode="auto">
            <a:xfrm>
              <a:off x="3564" y="3377"/>
              <a:ext cx="5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UT (Arm 4)</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5" name="Rectangle 156"/>
            <p:cNvSpPr>
              <a:spLocks noChangeArrowheads="1"/>
            </p:cNvSpPr>
            <p:nvPr/>
          </p:nvSpPr>
          <p:spPr bwMode="auto">
            <a:xfrm>
              <a:off x="3666" y="3522"/>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(N=35)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6" name="Rectangle 157"/>
            <p:cNvSpPr>
              <a:spLocks noChangeArrowheads="1"/>
            </p:cNvSpPr>
            <p:nvPr/>
          </p:nvSpPr>
          <p:spPr bwMode="auto">
            <a:xfrm>
              <a:off x="4264" y="3377"/>
              <a:ext cx="5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Passungs-</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7" name="Rectangle 158"/>
            <p:cNvSpPr>
              <a:spLocks noChangeArrowheads="1"/>
            </p:cNvSpPr>
            <p:nvPr/>
          </p:nvSpPr>
          <p:spPr bwMode="auto">
            <a:xfrm>
              <a:off x="4229" y="3522"/>
              <a:ext cx="6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(Arm 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8" name="Rectangle 159"/>
            <p:cNvSpPr>
              <a:spLocks noChangeArrowheads="1"/>
            </p:cNvSpPr>
            <p:nvPr/>
          </p:nvSpPr>
          <p:spPr bwMode="auto">
            <a:xfrm>
              <a:off x="4357"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(N=68)</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9" name="Rectangle 160"/>
            <p:cNvSpPr>
              <a:spLocks noChangeArrowheads="1"/>
            </p:cNvSpPr>
            <p:nvPr/>
          </p:nvSpPr>
          <p:spPr bwMode="auto">
            <a:xfrm rot="16200000">
              <a:off x="172" y="2037"/>
              <a:ext cx="17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t>Delta HAMD-17-Summenwert</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30" name="Rectangle 161"/>
            <p:cNvSpPr>
              <a:spLocks noChangeArrowheads="1"/>
            </p:cNvSpPr>
            <p:nvPr/>
          </p:nvSpPr>
          <p:spPr bwMode="auto">
            <a:xfrm>
              <a:off x="842" y="794"/>
              <a:ext cx="4113" cy="313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grpSp>
      <p:sp>
        <p:nvSpPr>
          <p:cNvPr id="32" name="Rechteck 31">
            <a:extLst>
              <a:ext uri="{FF2B5EF4-FFF2-40B4-BE49-F238E27FC236}">
                <a16:creationId xmlns:a16="http://schemas.microsoft.com/office/drawing/2014/main" id="{D8B720B3-3212-45C5-A5A7-A44EA35CB923}"/>
              </a:ext>
            </a:extLst>
          </p:cNvPr>
          <p:cNvSpPr/>
          <p:nvPr/>
        </p:nvSpPr>
        <p:spPr>
          <a:xfrm>
            <a:off x="3749678" y="2259013"/>
            <a:ext cx="2138361" cy="377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D36DFEB7-F920-40B9-870C-53D44FB01167}"/>
              </a:ext>
            </a:extLst>
          </p:cNvPr>
          <p:cNvSpPr/>
          <p:nvPr/>
        </p:nvSpPr>
        <p:spPr>
          <a:xfrm flipH="1">
            <a:off x="8113712" y="1808164"/>
            <a:ext cx="1046164" cy="4278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59082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1511300" y="0"/>
          <a:ext cx="9169400" cy="6858000"/>
        </p:xfrm>
        <a:graphic>
          <a:graphicData uri="http://schemas.openxmlformats.org/presentationml/2006/ole">
            <mc:AlternateContent xmlns:mc="http://schemas.openxmlformats.org/markup-compatibility/2006">
              <mc:Choice xmlns:v="urn:schemas-microsoft-com:vml" Requires="v">
                <p:oleObj spid="_x0000_s5124" name="Folie" r:id="rId4" imgW="5373360" imgH="4018680" progId="PowerPoint.Slide.8">
                  <p:embed/>
                </p:oleObj>
              </mc:Choice>
              <mc:Fallback>
                <p:oleObj name="Folie" r:id="rId4" imgW="5373360" imgH="4018680" progId="PowerPoint.Slide.8">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1524000" y="1"/>
          <a:ext cx="9220200" cy="6848475"/>
        </p:xfrm>
        <a:graphic>
          <a:graphicData uri="http://schemas.openxmlformats.org/presentationml/2006/ole">
            <mc:AlternateContent xmlns:mc="http://schemas.openxmlformats.org/markup-compatibility/2006">
              <mc:Choice xmlns:v="urn:schemas-microsoft-com:vml" Requires="v">
                <p:oleObj spid="_x0000_s5125" name="Slide" r:id="rId6" imgW="3651650" imgH="2738470" progId="PowerPoint.Slide.8">
                  <p:embed/>
                </p:oleObj>
              </mc:Choice>
              <mc:Fallback>
                <p:oleObj name="Slide" r:id="rId6" imgW="3651650" imgH="2738470" progId="PowerPoint.Slide.8">
                  <p:embed/>
                  <p:pic>
                    <p:nvPicPr>
                      <p:cNvPr id="61443" name="Object 3"/>
                      <p:cNvPicPr>
                        <a:picLocks noChangeAspect="1" noChangeArrowheads="1"/>
                      </p:cNvPicPr>
                      <p:nvPr/>
                    </p:nvPicPr>
                    <p:blipFill>
                      <a:blip r:embed="rId7"/>
                      <a:srcRect/>
                      <a:stretch>
                        <a:fillRect/>
                      </a:stretch>
                    </p:blipFill>
                    <p:spPr bwMode="auto">
                      <a:xfrm>
                        <a:off x="1524000" y="1"/>
                        <a:ext cx="9220200" cy="6848475"/>
                      </a:xfrm>
                      <a:prstGeom prst="rect">
                        <a:avLst/>
                      </a:prstGeom>
                      <a:noFill/>
                      <a:ln>
                        <a:solidFill>
                          <a:schemeClr val="bg1"/>
                        </a:solidFill>
                      </a:ln>
                      <a:effectLst/>
                    </p:spPr>
                  </p:pic>
                </p:oleObj>
              </mc:Fallback>
            </mc:AlternateContent>
          </a:graphicData>
        </a:graphic>
      </p:graphicFrame>
      <p:sp>
        <p:nvSpPr>
          <p:cNvPr id="61444" name="Text Box 4"/>
          <p:cNvSpPr txBox="1">
            <a:spLocks noChangeArrowheads="1"/>
          </p:cNvSpPr>
          <p:nvPr/>
        </p:nvSpPr>
        <p:spPr bwMode="auto">
          <a:xfrm>
            <a:off x="1703512" y="116633"/>
            <a:ext cx="8534400" cy="1131079"/>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„MIND“-</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study</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primary</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500" b="0" i="0" u="none" strike="noStrike" kern="1200" cap="none" spc="0" normalizeH="0" baseline="0" noProof="0" dirty="0" err="1">
                <a:ln>
                  <a:noFill/>
                </a:ln>
                <a:solidFill>
                  <a:srgbClr val="4472C4"/>
                </a:solidFill>
                <a:effectLst/>
                <a:uLnTx/>
                <a:uFillTx/>
                <a:latin typeface="Calibri Light" panose="020F0302020204030204"/>
                <a:ea typeface="+mn-ea"/>
                <a:cs typeface="+mn-cs"/>
              </a:rPr>
              <a:t>outcome</a:t>
            </a:r>
            <a:r>
              <a:rPr kumimoji="0" lang="de-DE" altLang="de-DE" sz="3500" b="0" i="0" u="none" strike="noStrike" kern="1200" cap="none" spc="0" normalizeH="0" baseline="0" noProof="0" dirty="0">
                <a:ln>
                  <a:noFill/>
                </a:ln>
                <a:solidFill>
                  <a:srgbClr val="4472C4"/>
                </a:solidFill>
                <a:effectLst/>
                <a:uLnTx/>
                <a:uFillTx/>
                <a:latin typeface="Calibri Light" panose="020F0302020204030204"/>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   HAM-D</a:t>
            </a:r>
            <a:r>
              <a:rPr kumimoji="0" lang="de-DE" altLang="de-DE" sz="2400" b="1" i="0" u="none" strike="noStrike" kern="1200" cap="none" spc="0" normalizeH="0" baseline="-25000" noProof="0" dirty="0">
                <a:ln>
                  <a:noFill/>
                </a:ln>
                <a:solidFill>
                  <a:srgbClr val="4472C4"/>
                </a:solidFill>
                <a:effectLst/>
                <a:uLnTx/>
                <a:uFillTx/>
                <a:latin typeface="Calibri" panose="020F0502020204030204" pitchFamily="34" charset="0"/>
                <a:ea typeface="+mn-ea"/>
                <a:cs typeface="Arial" panose="020B0604020202020204" pitchFamily="34" charset="0"/>
              </a:rPr>
              <a:t>17 </a:t>
            </a: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(MMRM </a:t>
            </a:r>
            <a:r>
              <a:rPr kumimoji="0" lang="de-DE" altLang="de-DE" sz="2400" b="1" i="0" u="none" strike="noStrike" kern="1200" cap="none" spc="0" normalizeH="0" baseline="0" noProof="0" dirty="0" err="1">
                <a:ln>
                  <a:noFill/>
                </a:ln>
                <a:solidFill>
                  <a:srgbClr val="4472C4"/>
                </a:solidFill>
                <a:effectLst/>
                <a:uLnTx/>
                <a:uFillTx/>
                <a:latin typeface="Calibri" panose="020F0502020204030204" pitchFamily="34" charset="0"/>
                <a:ea typeface="+mn-ea"/>
                <a:cs typeface="Arial" panose="020B0604020202020204" pitchFamily="34" charset="0"/>
              </a:rPr>
              <a:t>analysis</a:t>
            </a: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rPr>
              <a:t>)  </a:t>
            </a:r>
          </a:p>
        </p:txBody>
      </p:sp>
      <p:sp>
        <p:nvSpPr>
          <p:cNvPr id="61445" name="Freeform 5"/>
          <p:cNvSpPr>
            <a:spLocks/>
          </p:cNvSpPr>
          <p:nvPr/>
        </p:nvSpPr>
        <p:spPr bwMode="auto">
          <a:xfrm>
            <a:off x="6919914" y="3252789"/>
            <a:ext cx="14287" cy="1587"/>
          </a:xfrm>
          <a:custGeom>
            <a:avLst/>
            <a:gdLst>
              <a:gd name="T0" fmla="*/ 2147483646 w 24"/>
              <a:gd name="T1" fmla="*/ 0 h 1587"/>
              <a:gd name="T2" fmla="*/ 2147483646 w 24"/>
              <a:gd name="T3" fmla="*/ 0 h 1587"/>
              <a:gd name="T4" fmla="*/ 0 w 24"/>
              <a:gd name="T5" fmla="*/ 0 h 1587"/>
              <a:gd name="T6" fmla="*/ 2147483646 w 2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587">
                <a:moveTo>
                  <a:pt x="24" y="0"/>
                </a:moveTo>
                <a:lnTo>
                  <a:pt x="12" y="0"/>
                </a:lnTo>
                <a:lnTo>
                  <a:pt x="0"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6" name="Freeform 6"/>
          <p:cNvSpPr>
            <a:spLocks/>
          </p:cNvSpPr>
          <p:nvPr/>
        </p:nvSpPr>
        <p:spPr bwMode="auto">
          <a:xfrm>
            <a:off x="3452813" y="5359400"/>
            <a:ext cx="12700" cy="1588"/>
          </a:xfrm>
          <a:custGeom>
            <a:avLst/>
            <a:gdLst>
              <a:gd name="T0" fmla="*/ 2147483646 w 23"/>
              <a:gd name="T1" fmla="*/ 0 h 1588"/>
              <a:gd name="T2" fmla="*/ 2147483646 w 23"/>
              <a:gd name="T3" fmla="*/ 0 h 1588"/>
              <a:gd name="T4" fmla="*/ 0 w 23"/>
              <a:gd name="T5" fmla="*/ 0 h 1588"/>
              <a:gd name="T6" fmla="*/ 2147483646 w 23"/>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88">
                <a:moveTo>
                  <a:pt x="23" y="0"/>
                </a:moveTo>
                <a:lnTo>
                  <a:pt x="11" y="0"/>
                </a:lnTo>
                <a:lnTo>
                  <a:pt x="0"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7" name="Rectangle 7"/>
          <p:cNvSpPr>
            <a:spLocks noChangeArrowheads="1"/>
          </p:cNvSpPr>
          <p:nvPr/>
        </p:nvSpPr>
        <p:spPr bwMode="auto">
          <a:xfrm>
            <a:off x="4068764" y="5056189"/>
            <a:ext cx="6508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48" name="Rectangle 8"/>
          <p:cNvSpPr>
            <a:spLocks noChangeArrowheads="1"/>
          </p:cNvSpPr>
          <p:nvPr/>
        </p:nvSpPr>
        <p:spPr bwMode="auto">
          <a:xfrm>
            <a:off x="4849814" y="5056189"/>
            <a:ext cx="68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49" name="Rectangle 9"/>
          <p:cNvSpPr>
            <a:spLocks noChangeArrowheads="1"/>
          </p:cNvSpPr>
          <p:nvPr/>
        </p:nvSpPr>
        <p:spPr bwMode="auto">
          <a:xfrm>
            <a:off x="5688013" y="5056189"/>
            <a:ext cx="495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0" name="Rectangle 10"/>
          <p:cNvSpPr>
            <a:spLocks noChangeArrowheads="1"/>
          </p:cNvSpPr>
          <p:nvPr/>
        </p:nvSpPr>
        <p:spPr bwMode="auto">
          <a:xfrm>
            <a:off x="6343650" y="5056188"/>
            <a:ext cx="592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1" name="Rectangle 11"/>
          <p:cNvSpPr>
            <a:spLocks noChangeArrowheads="1"/>
          </p:cNvSpPr>
          <p:nvPr/>
        </p:nvSpPr>
        <p:spPr bwMode="auto">
          <a:xfrm>
            <a:off x="3905250" y="1428751"/>
            <a:ext cx="895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2" name="Rectangle 12"/>
          <p:cNvSpPr>
            <a:spLocks noChangeArrowheads="1"/>
          </p:cNvSpPr>
          <p:nvPr/>
        </p:nvSpPr>
        <p:spPr bwMode="auto">
          <a:xfrm>
            <a:off x="5530851" y="1376364"/>
            <a:ext cx="735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3" name="Rectangle 13"/>
          <p:cNvSpPr>
            <a:spLocks noChangeArrowheads="1"/>
          </p:cNvSpPr>
          <p:nvPr/>
        </p:nvSpPr>
        <p:spPr bwMode="auto">
          <a:xfrm>
            <a:off x="4718051" y="1428751"/>
            <a:ext cx="7350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4" name="Rectangle 14"/>
          <p:cNvSpPr>
            <a:spLocks noChangeArrowheads="1"/>
          </p:cNvSpPr>
          <p:nvPr/>
        </p:nvSpPr>
        <p:spPr bwMode="auto">
          <a:xfrm>
            <a:off x="2951163" y="1122363"/>
            <a:ext cx="819150" cy="1014412"/>
          </a:xfrm>
          <a:prstGeom prst="rect">
            <a:avLst/>
          </a:prstGeom>
          <a:noFill/>
          <a:ln>
            <a:noFill/>
          </a:ln>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56" name="Text Box 16"/>
          <p:cNvSpPr txBox="1">
            <a:spLocks noChangeArrowheads="1"/>
          </p:cNvSpPr>
          <p:nvPr/>
        </p:nvSpPr>
        <p:spPr bwMode="auto">
          <a:xfrm>
            <a:off x="4705350" y="2060576"/>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61457" name="Line 17"/>
          <p:cNvSpPr>
            <a:spLocks noChangeShapeType="1"/>
          </p:cNvSpPr>
          <p:nvPr/>
        </p:nvSpPr>
        <p:spPr bwMode="auto">
          <a:xfrm>
            <a:off x="4295776" y="23495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58" name="Text Box 18"/>
          <p:cNvSpPr txBox="1">
            <a:spLocks noChangeArrowheads="1"/>
          </p:cNvSpPr>
          <p:nvPr/>
        </p:nvSpPr>
        <p:spPr bwMode="auto">
          <a:xfrm>
            <a:off x="6816726" y="2060575"/>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61459" name="Line 19"/>
          <p:cNvSpPr>
            <a:spLocks noChangeShapeType="1"/>
          </p:cNvSpPr>
          <p:nvPr/>
        </p:nvSpPr>
        <p:spPr bwMode="auto">
          <a:xfrm>
            <a:off x="6527801" y="23495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60" name="Rectangle 20"/>
          <p:cNvSpPr>
            <a:spLocks noChangeArrowheads="1"/>
          </p:cNvSpPr>
          <p:nvPr/>
        </p:nvSpPr>
        <p:spPr bwMode="auto">
          <a:xfrm>
            <a:off x="4008438"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N=83</a:t>
            </a:r>
          </a:p>
        </p:txBody>
      </p:sp>
      <p:sp>
        <p:nvSpPr>
          <p:cNvPr id="61461" name="Rectangle 21"/>
          <p:cNvSpPr>
            <a:spLocks noChangeArrowheads="1"/>
          </p:cNvSpPr>
          <p:nvPr/>
        </p:nvSpPr>
        <p:spPr bwMode="auto">
          <a:xfrm>
            <a:off x="5016500"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N=83</a:t>
            </a:r>
          </a:p>
        </p:txBody>
      </p:sp>
      <p:sp>
        <p:nvSpPr>
          <p:cNvPr id="61462" name="Rectangle 22"/>
          <p:cNvSpPr>
            <a:spLocks noChangeArrowheads="1"/>
          </p:cNvSpPr>
          <p:nvPr/>
        </p:nvSpPr>
        <p:spPr bwMode="auto">
          <a:xfrm>
            <a:off x="7248525" y="55895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N=59</a:t>
            </a:r>
          </a:p>
        </p:txBody>
      </p:sp>
      <p:sp>
        <p:nvSpPr>
          <p:cNvPr id="61463" name="Rectangle 23"/>
          <p:cNvSpPr>
            <a:spLocks noChangeArrowheads="1"/>
          </p:cNvSpPr>
          <p:nvPr/>
        </p:nvSpPr>
        <p:spPr bwMode="auto">
          <a:xfrm>
            <a:off x="6167438" y="55895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N=61</a:t>
            </a:r>
          </a:p>
        </p:txBody>
      </p:sp>
      <p:sp>
        <p:nvSpPr>
          <p:cNvPr id="61464" name="Rectangle 24"/>
          <p:cNvSpPr>
            <a:spLocks noChangeArrowheads="1"/>
          </p:cNvSpPr>
          <p:nvPr/>
        </p:nvSpPr>
        <p:spPr bwMode="auto">
          <a:xfrm>
            <a:off x="8328025" y="5805489"/>
            <a:ext cx="647700" cy="287337"/>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N=82</a:t>
            </a:r>
          </a:p>
        </p:txBody>
      </p:sp>
      <p:sp>
        <p:nvSpPr>
          <p:cNvPr id="61465" name="Text Box 25"/>
          <p:cNvSpPr txBox="1">
            <a:spLocks noChangeArrowheads="1"/>
          </p:cNvSpPr>
          <p:nvPr/>
        </p:nvSpPr>
        <p:spPr bwMode="auto">
          <a:xfrm>
            <a:off x="4132263" y="2368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66" name="Text Box 26"/>
          <p:cNvSpPr txBox="1">
            <a:spLocks noChangeArrowheads="1"/>
          </p:cNvSpPr>
          <p:nvPr/>
        </p:nvSpPr>
        <p:spPr bwMode="auto">
          <a:xfrm>
            <a:off x="3987801" y="1635125"/>
            <a:ext cx="2252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de-DE" sz="18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Δ</a:t>
            </a:r>
            <a:r>
              <a:rPr kumimoji="0" lang="de-DE" altLang="de-DE" sz="1800" b="1" i="0" u="none" strike="noStrike" kern="1200" cap="none" spc="0" normalizeH="0" baseline="0" noProof="0">
                <a:ln>
                  <a:noFill/>
                </a:ln>
                <a:solidFill>
                  <a:srgbClr val="3333CC"/>
                </a:solidFill>
                <a:effectLst/>
                <a:uLnTx/>
                <a:uFillTx/>
                <a:latin typeface="Calibri" panose="020F0502020204030204" pitchFamily="34" charset="0"/>
                <a:ea typeface="+mn-ea"/>
                <a:cs typeface="+mn-cs"/>
              </a:rPr>
              <a:t> Sert-Pl: 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a:ln>
                <a:noFill/>
              </a:ln>
              <a:solidFill>
                <a:srgbClr val="3333CC"/>
              </a:solidFill>
              <a:effectLst/>
              <a:uLnTx/>
              <a:uFillTx/>
              <a:latin typeface="Calibri" panose="020F0502020204030204" pitchFamily="34" charset="0"/>
              <a:ea typeface="+mn-ea"/>
              <a:cs typeface="+mn-cs"/>
            </a:endParaRPr>
          </a:p>
        </p:txBody>
      </p:sp>
      <p:sp>
        <p:nvSpPr>
          <p:cNvPr id="61467" name="Text Box 27"/>
          <p:cNvSpPr txBox="1">
            <a:spLocks noChangeArrowheads="1"/>
          </p:cNvSpPr>
          <p:nvPr/>
        </p:nvSpPr>
        <p:spPr bwMode="auto">
          <a:xfrm>
            <a:off x="6167438" y="6210300"/>
            <a:ext cx="41411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Hegerl et al 2009, Int J Neuropsychopharmacol</a:t>
            </a:r>
          </a:p>
        </p:txBody>
      </p:sp>
      <p:sp>
        <p:nvSpPr>
          <p:cNvPr id="1472540" name="AutoShape 28"/>
          <p:cNvSpPr>
            <a:spLocks noChangeArrowheads="1"/>
          </p:cNvSpPr>
          <p:nvPr/>
        </p:nvSpPr>
        <p:spPr bwMode="auto">
          <a:xfrm rot="16200000">
            <a:off x="5051426" y="3248026"/>
            <a:ext cx="792163" cy="144463"/>
          </a:xfrm>
          <a:prstGeom prst="leftRightArrow">
            <a:avLst>
              <a:gd name="adj1" fmla="val 50000"/>
              <a:gd name="adj2" fmla="val 10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2541" name="AutoShape 29"/>
          <p:cNvSpPr>
            <a:spLocks noChangeArrowheads="1"/>
          </p:cNvSpPr>
          <p:nvPr/>
        </p:nvSpPr>
        <p:spPr bwMode="auto">
          <a:xfrm rot="16200000">
            <a:off x="6673057" y="4148932"/>
            <a:ext cx="1727200" cy="144463"/>
          </a:xfrm>
          <a:prstGeom prst="leftRightArrow">
            <a:avLst>
              <a:gd name="adj1" fmla="val 50000"/>
              <a:gd name="adj2" fmla="val 2391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2" name="Group 108"/>
          <p:cNvGrpSpPr>
            <a:grpSpLocks noChangeAspect="1"/>
          </p:cNvGrpSpPr>
          <p:nvPr/>
        </p:nvGrpSpPr>
        <p:grpSpPr bwMode="auto">
          <a:xfrm>
            <a:off x="2792413" y="1192213"/>
            <a:ext cx="6678612" cy="5116512"/>
            <a:chOff x="799" y="751"/>
            <a:chExt cx="4207" cy="3223"/>
          </a:xfrm>
        </p:grpSpPr>
        <p:sp>
          <p:nvSpPr>
            <p:cNvPr id="3" name="AutoShape 107"/>
            <p:cNvSpPr>
              <a:spLocks noChangeAspect="1" noChangeArrowheads="1" noTextEdit="1"/>
            </p:cNvSpPr>
            <p:nvPr/>
          </p:nvSpPr>
          <p:spPr bwMode="auto">
            <a:xfrm>
              <a:off x="799" y="751"/>
              <a:ext cx="4207" cy="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 name="Rectangle 109"/>
            <p:cNvSpPr>
              <a:spLocks noChangeArrowheads="1"/>
            </p:cNvSpPr>
            <p:nvPr/>
          </p:nvSpPr>
          <p:spPr bwMode="auto">
            <a:xfrm>
              <a:off x="842" y="794"/>
              <a:ext cx="4113" cy="313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Rectangle 110"/>
            <p:cNvSpPr>
              <a:spLocks noChangeArrowheads="1"/>
            </p:cNvSpPr>
            <p:nvPr/>
          </p:nvSpPr>
          <p:spPr bwMode="auto">
            <a:xfrm>
              <a:off x="1396" y="973"/>
              <a:ext cx="3473" cy="2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 name="Rectangle 111"/>
            <p:cNvSpPr>
              <a:spLocks noChangeArrowheads="1"/>
            </p:cNvSpPr>
            <p:nvPr/>
          </p:nvSpPr>
          <p:spPr bwMode="auto">
            <a:xfrm>
              <a:off x="1396" y="973"/>
              <a:ext cx="3473" cy="2336"/>
            </a:xfrm>
            <a:prstGeom prst="rect">
              <a:avLst/>
            </a:prstGeom>
            <a:noFill/>
            <a:ln w="14288">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 name="Rectangle 112"/>
            <p:cNvSpPr>
              <a:spLocks noChangeArrowheads="1"/>
            </p:cNvSpPr>
            <p:nvPr/>
          </p:nvSpPr>
          <p:spPr bwMode="auto">
            <a:xfrm>
              <a:off x="1593" y="1825"/>
              <a:ext cx="298" cy="1484"/>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 name="Rectangle 113"/>
            <p:cNvSpPr>
              <a:spLocks noChangeArrowheads="1"/>
            </p:cNvSpPr>
            <p:nvPr/>
          </p:nvSpPr>
          <p:spPr bwMode="auto">
            <a:xfrm>
              <a:off x="2284" y="2371"/>
              <a:ext cx="307" cy="938"/>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 name="Rectangle 114"/>
            <p:cNvSpPr>
              <a:spLocks noChangeArrowheads="1"/>
            </p:cNvSpPr>
            <p:nvPr/>
          </p:nvSpPr>
          <p:spPr bwMode="auto">
            <a:xfrm>
              <a:off x="2984" y="2073"/>
              <a:ext cx="298" cy="1236"/>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 name="Rectangle 115"/>
            <p:cNvSpPr>
              <a:spLocks noChangeArrowheads="1"/>
            </p:cNvSpPr>
            <p:nvPr/>
          </p:nvSpPr>
          <p:spPr bwMode="auto">
            <a:xfrm>
              <a:off x="3675" y="3215"/>
              <a:ext cx="307" cy="94"/>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 name="Rectangle 116"/>
            <p:cNvSpPr>
              <a:spLocks noChangeArrowheads="1"/>
            </p:cNvSpPr>
            <p:nvPr/>
          </p:nvSpPr>
          <p:spPr bwMode="auto">
            <a:xfrm>
              <a:off x="4375" y="2056"/>
              <a:ext cx="298" cy="1253"/>
            </a:xfrm>
            <a:prstGeom prst="rect">
              <a:avLst/>
            </a:prstGeom>
            <a:solidFill>
              <a:schemeClr val="accent5">
                <a:lumMod val="75000"/>
              </a:schemeClr>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2" name="Line 117"/>
            <p:cNvSpPr>
              <a:spLocks noChangeShapeType="1"/>
            </p:cNvSpPr>
            <p:nvPr/>
          </p:nvSpPr>
          <p:spPr bwMode="auto">
            <a:xfrm>
              <a:off x="1396" y="973"/>
              <a:ext cx="0" cy="23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 name="Line 118"/>
            <p:cNvSpPr>
              <a:spLocks noChangeShapeType="1"/>
            </p:cNvSpPr>
            <p:nvPr/>
          </p:nvSpPr>
          <p:spPr bwMode="auto">
            <a:xfrm>
              <a:off x="1362" y="3309"/>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4" name="Line 119"/>
            <p:cNvSpPr>
              <a:spLocks noChangeShapeType="1"/>
            </p:cNvSpPr>
            <p:nvPr/>
          </p:nvSpPr>
          <p:spPr bwMode="auto">
            <a:xfrm>
              <a:off x="1362" y="3079"/>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5" name="Line 120"/>
            <p:cNvSpPr>
              <a:spLocks noChangeShapeType="1"/>
            </p:cNvSpPr>
            <p:nvPr/>
          </p:nvSpPr>
          <p:spPr bwMode="auto">
            <a:xfrm>
              <a:off x="1362" y="2840"/>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6" name="Line 121"/>
            <p:cNvSpPr>
              <a:spLocks noChangeShapeType="1"/>
            </p:cNvSpPr>
            <p:nvPr/>
          </p:nvSpPr>
          <p:spPr bwMode="auto">
            <a:xfrm>
              <a:off x="1362" y="2610"/>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7" name="Line 122"/>
            <p:cNvSpPr>
              <a:spLocks noChangeShapeType="1"/>
            </p:cNvSpPr>
            <p:nvPr/>
          </p:nvSpPr>
          <p:spPr bwMode="auto">
            <a:xfrm>
              <a:off x="1362" y="237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8" name="Line 123"/>
            <p:cNvSpPr>
              <a:spLocks noChangeShapeType="1"/>
            </p:cNvSpPr>
            <p:nvPr/>
          </p:nvSpPr>
          <p:spPr bwMode="auto">
            <a:xfrm>
              <a:off x="1362" y="214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9" name="Line 124"/>
            <p:cNvSpPr>
              <a:spLocks noChangeShapeType="1"/>
            </p:cNvSpPr>
            <p:nvPr/>
          </p:nvSpPr>
          <p:spPr bwMode="auto">
            <a:xfrm>
              <a:off x="1362" y="1911"/>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0" name="Line 125"/>
            <p:cNvSpPr>
              <a:spLocks noChangeShapeType="1"/>
            </p:cNvSpPr>
            <p:nvPr/>
          </p:nvSpPr>
          <p:spPr bwMode="auto">
            <a:xfrm>
              <a:off x="1362" y="1672"/>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1" name="Line 126"/>
            <p:cNvSpPr>
              <a:spLocks noChangeShapeType="1"/>
            </p:cNvSpPr>
            <p:nvPr/>
          </p:nvSpPr>
          <p:spPr bwMode="auto">
            <a:xfrm>
              <a:off x="1362" y="1442"/>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2" name="Line 127"/>
            <p:cNvSpPr>
              <a:spLocks noChangeShapeType="1"/>
            </p:cNvSpPr>
            <p:nvPr/>
          </p:nvSpPr>
          <p:spPr bwMode="auto">
            <a:xfrm>
              <a:off x="1362" y="1203"/>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 name="Line 128"/>
            <p:cNvSpPr>
              <a:spLocks noChangeShapeType="1"/>
            </p:cNvSpPr>
            <p:nvPr/>
          </p:nvSpPr>
          <p:spPr bwMode="auto">
            <a:xfrm>
              <a:off x="1362" y="973"/>
              <a:ext cx="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4" name="Line 129"/>
            <p:cNvSpPr>
              <a:spLocks noChangeShapeType="1"/>
            </p:cNvSpPr>
            <p:nvPr/>
          </p:nvSpPr>
          <p:spPr bwMode="auto">
            <a:xfrm>
              <a:off x="1396" y="3309"/>
              <a:ext cx="34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 name="Line 130"/>
            <p:cNvSpPr>
              <a:spLocks noChangeShapeType="1"/>
            </p:cNvSpPr>
            <p:nvPr/>
          </p:nvSpPr>
          <p:spPr bwMode="auto">
            <a:xfrm flipV="1">
              <a:off x="1396"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6" name="Line 131"/>
            <p:cNvSpPr>
              <a:spLocks noChangeShapeType="1"/>
            </p:cNvSpPr>
            <p:nvPr/>
          </p:nvSpPr>
          <p:spPr bwMode="auto">
            <a:xfrm flipV="1">
              <a:off x="2088"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7" name="Line 132"/>
            <p:cNvSpPr>
              <a:spLocks noChangeShapeType="1"/>
            </p:cNvSpPr>
            <p:nvPr/>
          </p:nvSpPr>
          <p:spPr bwMode="auto">
            <a:xfrm flipV="1">
              <a:off x="2787"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8" name="Line 133"/>
            <p:cNvSpPr>
              <a:spLocks noChangeShapeType="1"/>
            </p:cNvSpPr>
            <p:nvPr/>
          </p:nvSpPr>
          <p:spPr bwMode="auto">
            <a:xfrm flipV="1">
              <a:off x="3479"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9" name="Line 134"/>
            <p:cNvSpPr>
              <a:spLocks noChangeShapeType="1"/>
            </p:cNvSpPr>
            <p:nvPr/>
          </p:nvSpPr>
          <p:spPr bwMode="auto">
            <a:xfrm flipV="1">
              <a:off x="4178"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0" name="Line 135"/>
            <p:cNvSpPr>
              <a:spLocks noChangeShapeType="1"/>
            </p:cNvSpPr>
            <p:nvPr/>
          </p:nvSpPr>
          <p:spPr bwMode="auto">
            <a:xfrm flipV="1">
              <a:off x="4869" y="3309"/>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1" name="Rectangle 136"/>
            <p:cNvSpPr>
              <a:spLocks noChangeArrowheads="1"/>
            </p:cNvSpPr>
            <p:nvPr/>
          </p:nvSpPr>
          <p:spPr bwMode="auto">
            <a:xfrm>
              <a:off x="1251" y="324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40" name="Rectangle 137"/>
            <p:cNvSpPr>
              <a:spLocks noChangeArrowheads="1"/>
            </p:cNvSpPr>
            <p:nvPr/>
          </p:nvSpPr>
          <p:spPr bwMode="auto">
            <a:xfrm>
              <a:off x="1251" y="301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41" name="Rectangle 138"/>
            <p:cNvSpPr>
              <a:spLocks noChangeArrowheads="1"/>
            </p:cNvSpPr>
            <p:nvPr/>
          </p:nvSpPr>
          <p:spPr bwMode="auto">
            <a:xfrm>
              <a:off x="1251" y="277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68" name="Rectangle 139"/>
            <p:cNvSpPr>
              <a:spLocks noChangeArrowheads="1"/>
            </p:cNvSpPr>
            <p:nvPr/>
          </p:nvSpPr>
          <p:spPr bwMode="auto">
            <a:xfrm>
              <a:off x="1251" y="254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69" name="Rectangle 140"/>
            <p:cNvSpPr>
              <a:spLocks noChangeArrowheads="1"/>
            </p:cNvSpPr>
            <p:nvPr/>
          </p:nvSpPr>
          <p:spPr bwMode="auto">
            <a:xfrm>
              <a:off x="1251" y="230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4</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70" name="Rectangle 141"/>
            <p:cNvSpPr>
              <a:spLocks noChangeArrowheads="1"/>
            </p:cNvSpPr>
            <p:nvPr/>
          </p:nvSpPr>
          <p:spPr bwMode="auto">
            <a:xfrm>
              <a:off x="1251" y="207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471" name="Rectangle 142"/>
            <p:cNvSpPr>
              <a:spLocks noChangeArrowheads="1"/>
            </p:cNvSpPr>
            <p:nvPr/>
          </p:nvSpPr>
          <p:spPr bwMode="auto">
            <a:xfrm>
              <a:off x="1251" y="184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6</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2" name="Rectangle 143"/>
            <p:cNvSpPr>
              <a:spLocks noChangeArrowheads="1"/>
            </p:cNvSpPr>
            <p:nvPr/>
          </p:nvSpPr>
          <p:spPr bwMode="auto">
            <a:xfrm>
              <a:off x="1251" y="160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7</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3" name="Rectangle 144"/>
            <p:cNvSpPr>
              <a:spLocks noChangeArrowheads="1"/>
            </p:cNvSpPr>
            <p:nvPr/>
          </p:nvSpPr>
          <p:spPr bwMode="auto">
            <a:xfrm>
              <a:off x="1251" y="137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8</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4" name="Rectangle 145"/>
            <p:cNvSpPr>
              <a:spLocks noChangeArrowheads="1"/>
            </p:cNvSpPr>
            <p:nvPr/>
          </p:nvSpPr>
          <p:spPr bwMode="auto">
            <a:xfrm>
              <a:off x="1251" y="113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9</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5" name="Rectangle 146"/>
            <p:cNvSpPr>
              <a:spLocks noChangeArrowheads="1"/>
            </p:cNvSpPr>
            <p:nvPr/>
          </p:nvSpPr>
          <p:spPr bwMode="auto">
            <a:xfrm>
              <a:off x="1192" y="90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6" name="Rectangle 147"/>
            <p:cNvSpPr>
              <a:spLocks noChangeArrowheads="1"/>
            </p:cNvSpPr>
            <p:nvPr/>
          </p:nvSpPr>
          <p:spPr bwMode="auto">
            <a:xfrm>
              <a:off x="1541" y="3377"/>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Sertralin</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7" name="Rectangle 148"/>
            <p:cNvSpPr>
              <a:spLocks noChangeArrowheads="1"/>
            </p:cNvSpPr>
            <p:nvPr/>
          </p:nvSpPr>
          <p:spPr bwMode="auto">
            <a:xfrm>
              <a:off x="1567" y="3522"/>
              <a:ext cx="3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8" name="Rectangle 149"/>
            <p:cNvSpPr>
              <a:spLocks noChangeArrowheads="1"/>
            </p:cNvSpPr>
            <p:nvPr/>
          </p:nvSpPr>
          <p:spPr bwMode="auto">
            <a:xfrm>
              <a:off x="1584"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19" name="Rectangle 150"/>
            <p:cNvSpPr>
              <a:spLocks noChangeArrowheads="1"/>
            </p:cNvSpPr>
            <p:nvPr/>
          </p:nvSpPr>
          <p:spPr bwMode="auto">
            <a:xfrm>
              <a:off x="2224" y="3377"/>
              <a:ext cx="4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Placebo </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0" name="Rectangle 151"/>
            <p:cNvSpPr>
              <a:spLocks noChangeArrowheads="1"/>
            </p:cNvSpPr>
            <p:nvPr/>
          </p:nvSpPr>
          <p:spPr bwMode="auto">
            <a:xfrm>
              <a:off x="2258" y="3522"/>
              <a:ext cx="3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2)</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1" name="Rectangle 152"/>
            <p:cNvSpPr>
              <a:spLocks noChangeArrowheads="1"/>
            </p:cNvSpPr>
            <p:nvPr/>
          </p:nvSpPr>
          <p:spPr bwMode="auto">
            <a:xfrm>
              <a:off x="2275"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2" name="Rectangle 153"/>
            <p:cNvSpPr>
              <a:spLocks noChangeArrowheads="1"/>
            </p:cNvSpPr>
            <p:nvPr/>
          </p:nvSpPr>
          <p:spPr bwMode="auto">
            <a:xfrm>
              <a:off x="2830" y="3377"/>
              <a:ext cx="6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KVT (Arm 3)</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3" name="Rectangle 154"/>
            <p:cNvSpPr>
              <a:spLocks noChangeArrowheads="1"/>
            </p:cNvSpPr>
            <p:nvPr/>
          </p:nvSpPr>
          <p:spPr bwMode="auto">
            <a:xfrm>
              <a:off x="2975" y="3522"/>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(N=41)</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4" name="Rectangle 155"/>
            <p:cNvSpPr>
              <a:spLocks noChangeArrowheads="1"/>
            </p:cNvSpPr>
            <p:nvPr/>
          </p:nvSpPr>
          <p:spPr bwMode="auto">
            <a:xfrm>
              <a:off x="3564" y="3377"/>
              <a:ext cx="5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UT (Arm 4)</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5" name="Rectangle 156"/>
            <p:cNvSpPr>
              <a:spLocks noChangeArrowheads="1"/>
            </p:cNvSpPr>
            <p:nvPr/>
          </p:nvSpPr>
          <p:spPr bwMode="auto">
            <a:xfrm>
              <a:off x="3666" y="3522"/>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(N=35)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6" name="Rectangle 157"/>
            <p:cNvSpPr>
              <a:spLocks noChangeArrowheads="1"/>
            </p:cNvSpPr>
            <p:nvPr/>
          </p:nvSpPr>
          <p:spPr bwMode="auto">
            <a:xfrm>
              <a:off x="4264" y="3377"/>
              <a:ext cx="5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Passungs-</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7" name="Rectangle 158"/>
            <p:cNvSpPr>
              <a:spLocks noChangeArrowheads="1"/>
            </p:cNvSpPr>
            <p:nvPr/>
          </p:nvSpPr>
          <p:spPr bwMode="auto">
            <a:xfrm>
              <a:off x="4229" y="3522"/>
              <a:ext cx="6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arm (Arm 5)</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8" name="Rectangle 159"/>
            <p:cNvSpPr>
              <a:spLocks noChangeArrowheads="1"/>
            </p:cNvSpPr>
            <p:nvPr/>
          </p:nvSpPr>
          <p:spPr bwMode="auto">
            <a:xfrm>
              <a:off x="4357" y="3667"/>
              <a:ext cx="3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(N=68)</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29" name="Rectangle 160"/>
            <p:cNvSpPr>
              <a:spLocks noChangeArrowheads="1"/>
            </p:cNvSpPr>
            <p:nvPr/>
          </p:nvSpPr>
          <p:spPr bwMode="auto">
            <a:xfrm rot="16200000">
              <a:off x="172" y="2037"/>
              <a:ext cx="17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t>Delta HAMD-17-Summenwert</a:t>
              </a:r>
              <a:endParaRPr kumimoji="0" lang="de-DE" altLang="de-D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72530" name="Rectangle 161"/>
            <p:cNvSpPr>
              <a:spLocks noChangeArrowheads="1"/>
            </p:cNvSpPr>
            <p:nvPr/>
          </p:nvSpPr>
          <p:spPr bwMode="auto">
            <a:xfrm>
              <a:off x="842" y="794"/>
              <a:ext cx="4113" cy="313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pitchFamily="34" charset="0"/>
                <a:ea typeface="+mn-ea"/>
                <a:cs typeface="+mn-cs"/>
              </a:endParaRPr>
            </a:p>
          </p:txBody>
        </p:sp>
      </p:grpSp>
    </p:spTree>
    <p:extLst>
      <p:ext uri="{BB962C8B-B14F-4D97-AF65-F5344CB8AC3E}">
        <p14:creationId xmlns:p14="http://schemas.microsoft.com/office/powerpoint/2010/main" val="37702802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1" y="620689"/>
            <a:ext cx="5785511" cy="248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543" y="3068316"/>
            <a:ext cx="5709182" cy="374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559496" y="116632"/>
            <a:ext cx="9204636" cy="5539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0" i="0" u="none" strike="noStrike" kern="1200" cap="none" spc="0" normalizeH="0" baseline="0" noProof="0" dirty="0" err="1">
                <a:ln>
                  <a:noFill/>
                </a:ln>
                <a:solidFill>
                  <a:srgbClr val="4472C4"/>
                </a:solidFill>
                <a:effectLst/>
                <a:uLnTx/>
                <a:uFillTx/>
                <a:latin typeface="Calibri Light" panose="020F0302020204030204" pitchFamily="34" charset="0"/>
                <a:ea typeface="+mn-ea"/>
                <a:cs typeface="+mn-cs"/>
              </a:rPr>
              <a:t>S3-LL</a:t>
            </a:r>
            <a:r>
              <a:rPr kumimoji="0" lang="de-DE" sz="3000" b="0" i="0" u="none" strike="noStrike" kern="1200" cap="none" spc="0" normalizeH="0" baseline="0" noProof="0" dirty="0">
                <a:ln>
                  <a:noFill/>
                </a:ln>
                <a:solidFill>
                  <a:srgbClr val="4472C4"/>
                </a:solidFill>
                <a:effectLst/>
                <a:uLnTx/>
                <a:uFillTx/>
                <a:latin typeface="Calibri Light" panose="020F0302020204030204" pitchFamily="34" charset="0"/>
                <a:ea typeface="+mn-ea"/>
                <a:cs typeface="+mn-cs"/>
              </a:rPr>
              <a:t>: Pharmakotherapie der leichten depressiven Episode</a:t>
            </a:r>
          </a:p>
        </p:txBody>
      </p:sp>
    </p:spTree>
    <p:extLst>
      <p:ext uri="{BB962C8B-B14F-4D97-AF65-F5344CB8AC3E}">
        <p14:creationId xmlns:p14="http://schemas.microsoft.com/office/powerpoint/2010/main" val="46885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1071563"/>
            <a:ext cx="7480300" cy="523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195" name="Textfeld 3"/>
          <p:cNvSpPr txBox="1">
            <a:spLocks noChangeArrowheads="1"/>
          </p:cNvSpPr>
          <p:nvPr/>
        </p:nvSpPr>
        <p:spPr bwMode="auto">
          <a:xfrm>
            <a:off x="2063553" y="184312"/>
            <a:ext cx="8466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4000" b="0" i="0" u="none" strike="noStrike" kern="1200" cap="none" spc="0" normalizeH="0" baseline="0" noProof="0" dirty="0" err="1">
                <a:ln>
                  <a:noFill/>
                </a:ln>
                <a:solidFill>
                  <a:srgbClr val="4472C4"/>
                </a:solidFill>
                <a:effectLst/>
                <a:uLnTx/>
                <a:uFillTx/>
                <a:latin typeface="Calibri Light" panose="020F0302020204030204"/>
                <a:ea typeface="+mn-ea"/>
                <a:cs typeface="+mn-cs"/>
              </a:rPr>
              <a:t>S3-LL</a:t>
            </a:r>
            <a:r>
              <a:rPr kumimoji="0" lang="de-DE" altLang="de-DE" sz="4000" b="0" i="0" u="none" strike="noStrike" kern="1200" cap="none" spc="0" normalizeH="0" baseline="0" noProof="0" dirty="0">
                <a:ln>
                  <a:noFill/>
                </a:ln>
                <a:solidFill>
                  <a:srgbClr val="4472C4"/>
                </a:solidFill>
                <a:effectLst/>
                <a:uLnTx/>
                <a:uFillTx/>
                <a:latin typeface="Calibri Light" panose="020F0302020204030204"/>
                <a:ea typeface="+mn-ea"/>
                <a:cs typeface="Arial" panose="020B0604020202020204" pitchFamily="34" charset="0"/>
              </a:rPr>
              <a:t>: </a:t>
            </a:r>
            <a:r>
              <a:rPr kumimoji="0" lang="de-DE" altLang="de-DE" sz="4000" b="0" i="0" u="none" strike="noStrike" kern="1200" cap="none" spc="0" normalizeH="0" baseline="0" noProof="0" dirty="0">
                <a:ln>
                  <a:noFill/>
                </a:ln>
                <a:solidFill>
                  <a:srgbClr val="4472C4"/>
                </a:solidFill>
                <a:effectLst/>
                <a:uLnTx/>
                <a:uFillTx/>
                <a:latin typeface="Calibri Light" panose="020F0302020204030204"/>
                <a:ea typeface="+mn-ea"/>
                <a:cs typeface="+mn-cs"/>
              </a:rPr>
              <a:t>Psychotherapie (Akutbehandlung</a:t>
            </a:r>
            <a:r>
              <a:rPr kumimoji="0" lang="de-DE" altLang="de-DE" sz="4000" b="0" i="0" u="none" strike="noStrike" kern="1200" cap="none" spc="0" normalizeH="0" baseline="0" noProof="0" dirty="0">
                <a:ln>
                  <a:noFill/>
                </a:ln>
                <a:solidFill>
                  <a:srgbClr val="4472C4"/>
                </a:solidFill>
                <a:effectLst/>
                <a:uLnTx/>
                <a:uFillTx/>
                <a:latin typeface="Calibri Light" panose="020F0302020204030204"/>
                <a:ea typeface="+mn-ea"/>
                <a:cs typeface="Arial" panose="020B0604020202020204" pitchFamily="34" charset="0"/>
              </a:rPr>
              <a:t>)</a:t>
            </a:r>
          </a:p>
        </p:txBody>
      </p:sp>
    </p:spTree>
    <p:extLst>
      <p:ext uri="{BB962C8B-B14F-4D97-AF65-F5344CB8AC3E}">
        <p14:creationId xmlns:p14="http://schemas.microsoft.com/office/powerpoint/2010/main" val="331901624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2349500"/>
            <a:ext cx="8835446" cy="194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feld 2"/>
          <p:cNvSpPr txBox="1">
            <a:spLocks noChangeArrowheads="1"/>
          </p:cNvSpPr>
          <p:nvPr/>
        </p:nvSpPr>
        <p:spPr bwMode="auto">
          <a:xfrm>
            <a:off x="1703512" y="330796"/>
            <a:ext cx="53111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buFontTx/>
              <a:buNone/>
              <a:defRPr sz="4000">
                <a:solidFill>
                  <a:schemeClr val="accent1"/>
                </a:solidFill>
                <a:latin typeface="+mj-lt"/>
              </a:defRPr>
            </a:lvl1pPr>
            <a:lvl2pPr marL="742950" indent="-285750">
              <a:spcBef>
                <a:spcPct val="20000"/>
              </a:spcBef>
              <a:buChar char="–"/>
              <a:defRPr sz="2800">
                <a:latin typeface="Times New Roman" panose="02020603050405020304" pitchFamily="18" charset="0"/>
              </a:defRPr>
            </a:lvl2pPr>
            <a:lvl3pPr marL="1143000" indent="-228600">
              <a:spcBef>
                <a:spcPct val="20000"/>
              </a:spcBef>
              <a:buChar char="•"/>
              <a:defRPr sz="2400">
                <a:latin typeface="Times New Roman" panose="02020603050405020304" pitchFamily="18" charset="0"/>
              </a:defRPr>
            </a:lvl3pPr>
            <a:lvl4pPr marL="1600200" indent="-228600">
              <a:spcBef>
                <a:spcPct val="20000"/>
              </a:spcBef>
              <a:buChar char="–"/>
              <a:defRPr sz="2000">
                <a:latin typeface="Times New Roman" panose="02020603050405020304" pitchFamily="18"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4000" b="0" i="0" u="none" strike="noStrike" kern="1200" cap="none" spc="0" normalizeH="0" baseline="0" noProof="0" dirty="0" err="1">
                <a:ln>
                  <a:noFill/>
                </a:ln>
                <a:solidFill>
                  <a:srgbClr val="4472C4"/>
                </a:solidFill>
                <a:effectLst/>
                <a:uLnTx/>
                <a:uFillTx/>
                <a:latin typeface="Calibri Light" panose="020F0302020204030204"/>
                <a:ea typeface="+mn-ea"/>
                <a:cs typeface="+mn-cs"/>
              </a:rPr>
              <a:t>S3-LL</a:t>
            </a:r>
            <a:r>
              <a:rPr kumimoji="0" lang="de-DE" altLang="de-DE" sz="4000" b="0" i="0" u="none" strike="noStrike" kern="1200" cap="none" spc="0" normalizeH="0" baseline="0" noProof="0" dirty="0">
                <a:ln>
                  <a:noFill/>
                </a:ln>
                <a:solidFill>
                  <a:srgbClr val="4472C4"/>
                </a:solidFill>
                <a:effectLst/>
                <a:uLnTx/>
                <a:uFillTx/>
                <a:latin typeface="Calibri Light" panose="020F0302020204030204"/>
                <a:ea typeface="+mn-ea"/>
                <a:cs typeface="+mn-cs"/>
              </a:rPr>
              <a:t>: Pharmakotherapie</a:t>
            </a:r>
          </a:p>
        </p:txBody>
      </p:sp>
    </p:spTree>
    <p:extLst>
      <p:ext uri="{BB962C8B-B14F-4D97-AF65-F5344CB8AC3E}">
        <p14:creationId xmlns:p14="http://schemas.microsoft.com/office/powerpoint/2010/main" val="138727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xfrm>
            <a:off x="1703512" y="260649"/>
            <a:ext cx="7886700" cy="1325563"/>
          </a:xfrm>
        </p:spPr>
        <p:txBody>
          <a:bodyPr>
            <a:normAutofit/>
          </a:bodyPr>
          <a:lstStyle/>
          <a:p>
            <a:r>
              <a:rPr lang="de-DE" altLang="de-DE" dirty="0"/>
              <a:t>Kritische Fragen der Patienten:</a:t>
            </a:r>
          </a:p>
        </p:txBody>
      </p:sp>
      <p:sp>
        <p:nvSpPr>
          <p:cNvPr id="56323" name="Inhaltsplatzhalter 2"/>
          <p:cNvSpPr>
            <a:spLocks noGrp="1"/>
          </p:cNvSpPr>
          <p:nvPr>
            <p:ph idx="1"/>
          </p:nvPr>
        </p:nvSpPr>
        <p:spPr>
          <a:xfrm>
            <a:off x="2152650" y="2511425"/>
            <a:ext cx="7886700" cy="4351338"/>
          </a:xfrm>
        </p:spPr>
        <p:txBody>
          <a:bodyPr>
            <a:normAutofit/>
          </a:bodyPr>
          <a:lstStyle/>
          <a:p>
            <a:pPr marL="0" indent="0">
              <a:buNone/>
            </a:pPr>
            <a:r>
              <a:rPr lang="de-DE" altLang="de-DE" dirty="0">
                <a:latin typeface="Calibri" panose="020F0502020204030204" pitchFamily="34" charset="0"/>
                <a:cs typeface="Arial" panose="020B0604020202020204" pitchFamily="34" charset="0"/>
              </a:rPr>
              <a:t>Können Antidepressiva und Psychotherapie das Suizidrisiko erhöhen?</a:t>
            </a:r>
          </a:p>
        </p:txBody>
      </p:sp>
    </p:spTree>
    <p:extLst>
      <p:ext uri="{BB962C8B-B14F-4D97-AF65-F5344CB8AC3E}">
        <p14:creationId xmlns:p14="http://schemas.microsoft.com/office/powerpoint/2010/main" val="2587921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p:txBody>
          <a:bodyPr>
            <a:normAutofit lnSpcReduction="10000"/>
          </a:bodyPr>
          <a:lstStyle/>
          <a:p>
            <a:endParaRPr lang="de-DE"/>
          </a:p>
        </p:txBody>
      </p:sp>
      <p:sp>
        <p:nvSpPr>
          <p:cNvPr id="11" name="Textplatzhalter 10"/>
          <p:cNvSpPr>
            <a:spLocks noGrp="1"/>
          </p:cNvSpPr>
          <p:nvPr>
            <p:ph type="body" sz="quarter" idx="18"/>
          </p:nvPr>
        </p:nvSpPr>
        <p:spPr/>
        <p:txBody>
          <a:bodyPr/>
          <a:lstStyle/>
          <a:p>
            <a:endParaRPr lang="de-DE"/>
          </a:p>
        </p:txBody>
      </p:sp>
      <p:sp>
        <p:nvSpPr>
          <p:cNvPr id="7" name="Titel 6"/>
          <p:cNvSpPr>
            <a:spLocks noGrp="1"/>
          </p:cNvSpPr>
          <p:nvPr>
            <p:ph type="title"/>
          </p:nvPr>
        </p:nvSpPr>
        <p:spPr/>
        <p:txBody>
          <a:bodyPr/>
          <a:lstStyle/>
          <a:p>
            <a:r>
              <a:rPr lang="de-DE" altLang="de-DE" dirty="0"/>
              <a:t>Suizidraten in Deutschland  2016  (je 100.000 Einwohner)</a:t>
            </a:r>
            <a:endParaRPr lang="de-DE" dirty="0"/>
          </a:p>
        </p:txBody>
      </p:sp>
      <p:sp>
        <p:nvSpPr>
          <p:cNvPr id="12" name="Textfeld 11"/>
          <p:cNvSpPr txBox="1"/>
          <p:nvPr/>
        </p:nvSpPr>
        <p:spPr>
          <a:xfrm>
            <a:off x="2135188" y="5949280"/>
            <a:ext cx="7921625" cy="230832"/>
          </a:xfrm>
          <a:prstGeom prst="rect">
            <a:avLst/>
          </a:prstGeom>
          <a:noFill/>
        </p:spPr>
        <p:txBody>
          <a:bodyPr wrap="square" rtlCol="0">
            <a:spAutoFit/>
          </a:bodyPr>
          <a:lstStyle/>
          <a:p>
            <a:r>
              <a:rPr lang="de-DE" sz="900" i="1" dirty="0">
                <a:latin typeface="+mj-lt"/>
              </a:rPr>
              <a:t>Quelle: Todesursachenstatistik, Statistisches Bundesamt, www.gbe-bund.de, Zugriff April 2019</a:t>
            </a:r>
          </a:p>
        </p:txBody>
      </p:sp>
      <p:graphicFrame>
        <p:nvGraphicFramePr>
          <p:cNvPr id="4" name="Inhaltsplatzhalter 3"/>
          <p:cNvGraphicFramePr>
            <a:graphicFrameLocks noGrp="1"/>
          </p:cNvGraphicFramePr>
          <p:nvPr>
            <p:ph idx="1"/>
          </p:nvPr>
        </p:nvGraphicFramePr>
        <p:xfrm>
          <a:off x="2135189" y="1773238"/>
          <a:ext cx="7921625" cy="4176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8048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495601" y="908050"/>
            <a:ext cx="6856887" cy="5041230"/>
            <a:chOff x="34925" y="47625"/>
            <a:chExt cx="7806060" cy="5757863"/>
          </a:xfrm>
        </p:grpSpPr>
        <p:grpSp>
          <p:nvGrpSpPr>
            <p:cNvPr id="523266" name="Group 39"/>
            <p:cNvGrpSpPr>
              <a:grpSpLocks/>
            </p:cNvGrpSpPr>
            <p:nvPr/>
          </p:nvGrpSpPr>
          <p:grpSpPr bwMode="auto">
            <a:xfrm>
              <a:off x="34925" y="47625"/>
              <a:ext cx="7806060" cy="5757863"/>
              <a:chOff x="204" y="240"/>
              <a:chExt cx="5446" cy="3840"/>
            </a:xfrm>
          </p:grpSpPr>
          <p:graphicFrame>
            <p:nvGraphicFramePr>
              <p:cNvPr id="523271" name="Object 4"/>
              <p:cNvGraphicFramePr>
                <a:graphicFrameLocks noChangeAspect="1"/>
              </p:cNvGraphicFramePr>
              <p:nvPr/>
            </p:nvGraphicFramePr>
            <p:xfrm>
              <a:off x="204" y="240"/>
              <a:ext cx="5376" cy="3840"/>
            </p:xfrm>
            <a:graphic>
              <a:graphicData uri="http://schemas.openxmlformats.org/presentationml/2006/ole">
                <mc:AlternateContent xmlns:mc="http://schemas.openxmlformats.org/markup-compatibility/2006">
                  <mc:Choice xmlns:v="urn:schemas-microsoft-com:vml" Requires="v">
                    <p:oleObj spid="_x0000_s2054" name="Diagramm" r:id="rId3" imgW="8534400" imgH="6096000" progId="Excel.Chart.8">
                      <p:embed/>
                    </p:oleObj>
                  </mc:Choice>
                  <mc:Fallback>
                    <p:oleObj name="Diagramm" r:id="rId3" imgW="8534400" imgH="6096000" progId="Excel.Chart.8">
                      <p:embed/>
                      <p:pic>
                        <p:nvPicPr>
                          <p:cNvPr id="52327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240"/>
                            <a:ext cx="5376"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3272" name="Line 7"/>
              <p:cNvSpPr>
                <a:spLocks noChangeShapeType="1"/>
              </p:cNvSpPr>
              <p:nvPr/>
            </p:nvSpPr>
            <p:spPr bwMode="auto">
              <a:xfrm flipV="1">
                <a:off x="1474" y="1978"/>
                <a:ext cx="771" cy="812"/>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3" name="Line 8"/>
              <p:cNvSpPr>
                <a:spLocks noChangeShapeType="1"/>
              </p:cNvSpPr>
              <p:nvPr/>
            </p:nvSpPr>
            <p:spPr bwMode="auto">
              <a:xfrm flipH="1" flipV="1">
                <a:off x="3833" y="1888"/>
                <a:ext cx="814" cy="542"/>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4" name="Line 9"/>
              <p:cNvSpPr>
                <a:spLocks noChangeShapeType="1"/>
              </p:cNvSpPr>
              <p:nvPr/>
            </p:nvSpPr>
            <p:spPr bwMode="auto">
              <a:xfrm flipV="1">
                <a:off x="1474" y="1933"/>
                <a:ext cx="771" cy="228"/>
              </a:xfrm>
              <a:prstGeom prst="line">
                <a:avLst/>
              </a:prstGeom>
              <a:noFill/>
              <a:ln w="952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5" name="Line 10"/>
              <p:cNvSpPr>
                <a:spLocks noChangeShapeType="1"/>
              </p:cNvSpPr>
              <p:nvPr/>
            </p:nvSpPr>
            <p:spPr bwMode="auto">
              <a:xfrm>
                <a:off x="1474" y="1842"/>
                <a:ext cx="771" cy="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6" name="Line 11"/>
              <p:cNvSpPr>
                <a:spLocks noChangeShapeType="1"/>
              </p:cNvSpPr>
              <p:nvPr/>
            </p:nvSpPr>
            <p:spPr bwMode="auto">
              <a:xfrm>
                <a:off x="1474" y="1615"/>
                <a:ext cx="771"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7" name="Line 12"/>
              <p:cNvSpPr>
                <a:spLocks noChangeShapeType="1"/>
              </p:cNvSpPr>
              <p:nvPr/>
            </p:nvSpPr>
            <p:spPr bwMode="auto">
              <a:xfrm>
                <a:off x="1474" y="1389"/>
                <a:ext cx="771" cy="231"/>
              </a:xfrm>
              <a:prstGeom prst="line">
                <a:avLst/>
              </a:prstGeom>
              <a:noFill/>
              <a:ln w="9525">
                <a:solidFill>
                  <a:srgbClr val="0066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8" name="Line 13"/>
              <p:cNvSpPr>
                <a:spLocks noChangeShapeType="1"/>
              </p:cNvSpPr>
              <p:nvPr/>
            </p:nvSpPr>
            <p:spPr bwMode="auto">
              <a:xfrm flipH="1">
                <a:off x="3835" y="1526"/>
                <a:ext cx="814" cy="298"/>
              </a:xfrm>
              <a:prstGeom prst="line">
                <a:avLst/>
              </a:prstGeom>
              <a:noFill/>
              <a:ln w="952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79" name="Line 14"/>
              <p:cNvSpPr>
                <a:spLocks noChangeShapeType="1"/>
              </p:cNvSpPr>
              <p:nvPr/>
            </p:nvSpPr>
            <p:spPr bwMode="auto">
              <a:xfrm flipH="1">
                <a:off x="3832" y="1253"/>
                <a:ext cx="815" cy="539"/>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80" name="Line 15"/>
              <p:cNvSpPr>
                <a:spLocks noChangeShapeType="1"/>
              </p:cNvSpPr>
              <p:nvPr/>
            </p:nvSpPr>
            <p:spPr bwMode="auto">
              <a:xfrm flipH="1">
                <a:off x="3837" y="1162"/>
                <a:ext cx="812" cy="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81" name="Line 16"/>
              <p:cNvSpPr>
                <a:spLocks noChangeShapeType="1"/>
              </p:cNvSpPr>
              <p:nvPr/>
            </p:nvSpPr>
            <p:spPr bwMode="auto">
              <a:xfrm flipH="1">
                <a:off x="3837" y="1027"/>
                <a:ext cx="812" cy="693"/>
              </a:xfrm>
              <a:prstGeom prst="line">
                <a:avLst/>
              </a:prstGeom>
              <a:noFill/>
              <a:ln w="9525">
                <a:solidFill>
                  <a:srgbClr val="0066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3282" name="Text Box 18"/>
              <p:cNvSpPr txBox="1">
                <a:spLocks noChangeArrowheads="1"/>
              </p:cNvSpPr>
              <p:nvPr/>
            </p:nvSpPr>
            <p:spPr bwMode="auto">
              <a:xfrm>
                <a:off x="704" y="2659"/>
                <a:ext cx="725"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dirty="0" err="1">
                    <a:solidFill>
                      <a:srgbClr val="000000"/>
                    </a:solidFill>
                    <a:latin typeface="Arial" panose="020B0604020202020204" pitchFamily="34" charset="0"/>
                    <a:ea typeface="MS PGothic" panose="020B0600070205080204" pitchFamily="34" charset="-128"/>
                  </a:rPr>
                  <a:t>Poiso-ning</a:t>
                </a:r>
                <a:r>
                  <a:rPr lang="en-GB" altLang="de-DE" sz="1400" dirty="0">
                    <a:solidFill>
                      <a:srgbClr val="000000"/>
                    </a:solidFill>
                    <a:latin typeface="Arial" panose="020B0604020202020204" pitchFamily="34" charset="0"/>
                    <a:ea typeface="MS PGothic" panose="020B0600070205080204" pitchFamily="34" charset="-128"/>
                  </a:rPr>
                  <a:t> (drugs)</a:t>
                </a:r>
              </a:p>
            </p:txBody>
          </p:sp>
          <p:sp>
            <p:nvSpPr>
              <p:cNvPr id="523283" name="Text Box 19"/>
              <p:cNvSpPr txBox="1">
                <a:spLocks noChangeArrowheads="1"/>
              </p:cNvSpPr>
              <p:nvPr/>
            </p:nvSpPr>
            <p:spPr bwMode="auto">
              <a:xfrm>
                <a:off x="4740" y="2296"/>
                <a:ext cx="680"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dirty="0" err="1">
                    <a:solidFill>
                      <a:srgbClr val="000000"/>
                    </a:solidFill>
                    <a:latin typeface="Arial" panose="020B0604020202020204" pitchFamily="34" charset="0"/>
                    <a:ea typeface="MS PGothic" panose="020B0600070205080204" pitchFamily="34" charset="-128"/>
                  </a:rPr>
                  <a:t>Poiso-ning</a:t>
                </a:r>
                <a:r>
                  <a:rPr lang="en-GB" altLang="de-DE" sz="1400" dirty="0">
                    <a:solidFill>
                      <a:srgbClr val="000000"/>
                    </a:solidFill>
                    <a:latin typeface="Arial" panose="020B0604020202020204" pitchFamily="34" charset="0"/>
                    <a:ea typeface="MS PGothic" panose="020B0600070205080204" pitchFamily="34" charset="-128"/>
                  </a:rPr>
                  <a:t> (drugs)</a:t>
                </a:r>
              </a:p>
            </p:txBody>
          </p:sp>
          <p:sp>
            <p:nvSpPr>
              <p:cNvPr id="523284" name="Text Box 20"/>
              <p:cNvSpPr txBox="1">
                <a:spLocks noChangeArrowheads="1"/>
              </p:cNvSpPr>
              <p:nvPr/>
            </p:nvSpPr>
            <p:spPr bwMode="auto">
              <a:xfrm>
                <a:off x="704" y="2024"/>
                <a:ext cx="725"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000000"/>
                    </a:solidFill>
                    <a:latin typeface="Arial" panose="020B0604020202020204" pitchFamily="34" charset="0"/>
                    <a:ea typeface="MS PGothic" panose="020B0600070205080204" pitchFamily="34" charset="-128"/>
                  </a:rPr>
                  <a:t>Sharp Objects</a:t>
                </a:r>
              </a:p>
            </p:txBody>
          </p:sp>
          <p:sp>
            <p:nvSpPr>
              <p:cNvPr id="523285" name="Text Box 21"/>
              <p:cNvSpPr txBox="1">
                <a:spLocks noChangeArrowheads="1"/>
              </p:cNvSpPr>
              <p:nvPr/>
            </p:nvSpPr>
            <p:spPr bwMode="auto">
              <a:xfrm>
                <a:off x="4740" y="1298"/>
                <a:ext cx="68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000000"/>
                    </a:solidFill>
                    <a:latin typeface="Arial" panose="020B0604020202020204" pitchFamily="34" charset="0"/>
                    <a:ea typeface="MS PGothic" panose="020B0600070205080204" pitchFamily="34" charset="-128"/>
                  </a:rPr>
                  <a:t>Sharp Objects</a:t>
                </a:r>
              </a:p>
            </p:txBody>
          </p:sp>
          <p:sp>
            <p:nvSpPr>
              <p:cNvPr id="523286" name="Text Box 22"/>
              <p:cNvSpPr txBox="1">
                <a:spLocks noChangeArrowheads="1"/>
              </p:cNvSpPr>
              <p:nvPr/>
            </p:nvSpPr>
            <p:spPr bwMode="auto">
              <a:xfrm>
                <a:off x="704" y="1706"/>
                <a:ext cx="72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EEECE1"/>
                    </a:solidFill>
                    <a:latin typeface="Arial" panose="020B0604020202020204" pitchFamily="34" charset="0"/>
                    <a:ea typeface="MS PGothic" panose="020B0600070205080204" pitchFamily="34" charset="-128"/>
                  </a:rPr>
                  <a:t>Hanging</a:t>
                </a:r>
              </a:p>
            </p:txBody>
          </p:sp>
          <p:sp>
            <p:nvSpPr>
              <p:cNvPr id="523287" name="Text Box 23"/>
              <p:cNvSpPr txBox="1">
                <a:spLocks noChangeArrowheads="1"/>
              </p:cNvSpPr>
              <p:nvPr/>
            </p:nvSpPr>
            <p:spPr bwMode="auto">
              <a:xfrm>
                <a:off x="4737" y="1153"/>
                <a:ext cx="6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200" dirty="0">
                    <a:solidFill>
                      <a:srgbClr val="EEECE1"/>
                    </a:solidFill>
                    <a:latin typeface="Arial" panose="020B0604020202020204" pitchFamily="34" charset="0"/>
                    <a:ea typeface="MS PGothic" panose="020B0600070205080204" pitchFamily="34" charset="-128"/>
                  </a:rPr>
                  <a:t>Hanging</a:t>
                </a:r>
              </a:p>
            </p:txBody>
          </p:sp>
          <p:sp>
            <p:nvSpPr>
              <p:cNvPr id="523288" name="Text Box 24"/>
              <p:cNvSpPr txBox="1">
                <a:spLocks noChangeArrowheads="1"/>
              </p:cNvSpPr>
              <p:nvPr/>
            </p:nvSpPr>
            <p:spPr bwMode="auto">
              <a:xfrm>
                <a:off x="700" y="1513"/>
                <a:ext cx="72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000000"/>
                    </a:solidFill>
                    <a:latin typeface="Arial" panose="020B0604020202020204" pitchFamily="34" charset="0"/>
                    <a:ea typeface="MS PGothic" panose="020B0600070205080204" pitchFamily="34" charset="-128"/>
                  </a:rPr>
                  <a:t>Jumping</a:t>
                </a:r>
              </a:p>
            </p:txBody>
          </p:sp>
          <p:sp>
            <p:nvSpPr>
              <p:cNvPr id="523289" name="Text Box 25"/>
              <p:cNvSpPr txBox="1">
                <a:spLocks noChangeArrowheads="1"/>
              </p:cNvSpPr>
              <p:nvPr/>
            </p:nvSpPr>
            <p:spPr bwMode="auto">
              <a:xfrm>
                <a:off x="4737" y="1056"/>
                <a:ext cx="6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200" dirty="0">
                    <a:solidFill>
                      <a:srgbClr val="000000"/>
                    </a:solidFill>
                    <a:latin typeface="Arial" panose="020B0604020202020204" pitchFamily="34" charset="0"/>
                    <a:ea typeface="MS PGothic" panose="020B0600070205080204" pitchFamily="34" charset="-128"/>
                  </a:rPr>
                  <a:t>Jumping</a:t>
                </a:r>
              </a:p>
            </p:txBody>
          </p:sp>
          <p:sp>
            <p:nvSpPr>
              <p:cNvPr id="523290" name="Text Box 26"/>
              <p:cNvSpPr txBox="1">
                <a:spLocks noChangeArrowheads="1"/>
              </p:cNvSpPr>
              <p:nvPr/>
            </p:nvSpPr>
            <p:spPr bwMode="auto">
              <a:xfrm>
                <a:off x="704" y="1207"/>
                <a:ext cx="72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EEECE1"/>
                    </a:solidFill>
                    <a:latin typeface="Arial" panose="020B0604020202020204" pitchFamily="34" charset="0"/>
                    <a:ea typeface="MS PGothic" panose="020B0600070205080204" pitchFamily="34" charset="-128"/>
                  </a:rPr>
                  <a:t>Other</a:t>
                </a:r>
                <a:r>
                  <a:rPr lang="en-GB" altLang="de-DE" sz="1600">
                    <a:solidFill>
                      <a:srgbClr val="EEECE1"/>
                    </a:solidFill>
                    <a:latin typeface="Arial" panose="020B0604020202020204" pitchFamily="34" charset="0"/>
                    <a:ea typeface="MS PGothic" panose="020B0600070205080204" pitchFamily="34" charset="-128"/>
                  </a:rPr>
                  <a:t> </a:t>
                </a:r>
                <a:r>
                  <a:rPr lang="en-GB" altLang="de-DE" sz="1400">
                    <a:solidFill>
                      <a:srgbClr val="EEECE1"/>
                    </a:solidFill>
                    <a:latin typeface="Arial" panose="020B0604020202020204" pitchFamily="34" charset="0"/>
                    <a:ea typeface="MS PGothic" panose="020B0600070205080204" pitchFamily="34" charset="-128"/>
                  </a:rPr>
                  <a:t>Means</a:t>
                </a:r>
              </a:p>
            </p:txBody>
          </p:sp>
          <p:sp>
            <p:nvSpPr>
              <p:cNvPr id="523291" name="Text Box 27"/>
              <p:cNvSpPr txBox="1">
                <a:spLocks noChangeArrowheads="1"/>
              </p:cNvSpPr>
              <p:nvPr/>
            </p:nvSpPr>
            <p:spPr bwMode="auto">
              <a:xfrm>
                <a:off x="4677" y="884"/>
                <a:ext cx="97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200" dirty="0" err="1">
                    <a:solidFill>
                      <a:srgbClr val="EEECE1"/>
                    </a:solidFill>
                    <a:latin typeface="Arial" panose="020B0604020202020204" pitchFamily="34" charset="0"/>
                    <a:ea typeface="MS PGothic" panose="020B0600070205080204" pitchFamily="34" charset="-128"/>
                  </a:rPr>
                  <a:t>OtherMeans</a:t>
                </a:r>
                <a:endParaRPr lang="en-GB" altLang="de-DE" sz="1200" dirty="0">
                  <a:solidFill>
                    <a:srgbClr val="EEECE1"/>
                  </a:solidFill>
                  <a:latin typeface="Arial" panose="020B0604020202020204" pitchFamily="34" charset="0"/>
                  <a:ea typeface="MS PGothic" panose="020B0600070205080204" pitchFamily="34" charset="-128"/>
                </a:endParaRPr>
              </a:p>
            </p:txBody>
          </p:sp>
          <p:sp>
            <p:nvSpPr>
              <p:cNvPr id="523292" name="Text Box 30"/>
              <p:cNvSpPr txBox="1">
                <a:spLocks noChangeArrowheads="1"/>
              </p:cNvSpPr>
              <p:nvPr/>
            </p:nvSpPr>
            <p:spPr bwMode="auto">
              <a:xfrm>
                <a:off x="1629" y="1389"/>
                <a:ext cx="389"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0066FF"/>
                    </a:solidFill>
                    <a:latin typeface="Arial" panose="020B0604020202020204" pitchFamily="34" charset="0"/>
                    <a:ea typeface="MS PGothic" panose="020B0600070205080204" pitchFamily="34" charset="-128"/>
                  </a:rPr>
                  <a:t>18,4%</a:t>
                </a:r>
              </a:p>
            </p:txBody>
          </p:sp>
          <p:sp>
            <p:nvSpPr>
              <p:cNvPr id="523293" name="Text Box 32"/>
              <p:cNvSpPr txBox="1">
                <a:spLocks noChangeArrowheads="1"/>
              </p:cNvSpPr>
              <p:nvPr/>
            </p:nvSpPr>
            <p:spPr bwMode="auto">
              <a:xfrm>
                <a:off x="1628" y="1570"/>
                <a:ext cx="390"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000000"/>
                    </a:solidFill>
                    <a:latin typeface="Arial" panose="020B0604020202020204" pitchFamily="34" charset="0"/>
                    <a:ea typeface="MS PGothic" panose="020B0600070205080204" pitchFamily="34" charset="-128"/>
                  </a:rPr>
                  <a:t>36,6%</a:t>
                </a:r>
              </a:p>
            </p:txBody>
          </p:sp>
          <p:sp>
            <p:nvSpPr>
              <p:cNvPr id="523294" name="Text Box 34"/>
              <p:cNvSpPr txBox="1">
                <a:spLocks noChangeArrowheads="1"/>
              </p:cNvSpPr>
              <p:nvPr/>
            </p:nvSpPr>
            <p:spPr bwMode="auto">
              <a:xfrm>
                <a:off x="1629" y="1752"/>
                <a:ext cx="389" cy="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CC3300"/>
                    </a:solidFill>
                    <a:latin typeface="Arial" panose="020B0604020202020204" pitchFamily="34" charset="0"/>
                    <a:ea typeface="MS PGothic" panose="020B0600070205080204" pitchFamily="34" charset="-128"/>
                  </a:rPr>
                  <a:t>55,8</a:t>
                </a:r>
              </a:p>
            </p:txBody>
          </p:sp>
          <p:sp>
            <p:nvSpPr>
              <p:cNvPr id="523295" name="Text Box 35"/>
              <p:cNvSpPr txBox="1">
                <a:spLocks noChangeArrowheads="1"/>
              </p:cNvSpPr>
              <p:nvPr/>
            </p:nvSpPr>
            <p:spPr bwMode="auto">
              <a:xfrm>
                <a:off x="1600" y="1979"/>
                <a:ext cx="363" cy="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5F5F5F"/>
                    </a:solidFill>
                    <a:latin typeface="Arial" panose="020B0604020202020204" pitchFamily="34" charset="0"/>
                    <a:ea typeface="MS PGothic" panose="020B0600070205080204" pitchFamily="34" charset="-128"/>
                  </a:rPr>
                  <a:t>3,3</a:t>
                </a:r>
              </a:p>
            </p:txBody>
          </p:sp>
          <p:sp>
            <p:nvSpPr>
              <p:cNvPr id="523296" name="Text Box 36"/>
              <p:cNvSpPr txBox="1">
                <a:spLocks noChangeArrowheads="1"/>
              </p:cNvSpPr>
              <p:nvPr/>
            </p:nvSpPr>
            <p:spPr bwMode="auto">
              <a:xfrm>
                <a:off x="1561" y="2395"/>
                <a:ext cx="363" cy="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339966"/>
                    </a:solidFill>
                    <a:latin typeface="Arial" panose="020B0604020202020204" pitchFamily="34" charset="0"/>
                    <a:ea typeface="MS PGothic" panose="020B0600070205080204" pitchFamily="34" charset="-128"/>
                  </a:rPr>
                  <a:t>2,7</a:t>
                </a:r>
              </a:p>
            </p:txBody>
          </p:sp>
          <p:sp>
            <p:nvSpPr>
              <p:cNvPr id="523297" name="Text Box 37"/>
              <p:cNvSpPr txBox="1">
                <a:spLocks noChangeArrowheads="1"/>
              </p:cNvSpPr>
              <p:nvPr/>
            </p:nvSpPr>
            <p:spPr bwMode="auto">
              <a:xfrm>
                <a:off x="4031" y="2066"/>
                <a:ext cx="363" cy="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339966"/>
                    </a:solidFill>
                    <a:latin typeface="Arial" panose="020B0604020202020204" pitchFamily="34" charset="0"/>
                    <a:ea typeface="MS PGothic" panose="020B0600070205080204" pitchFamily="34" charset="-128"/>
                  </a:rPr>
                  <a:t>1,9</a:t>
                </a:r>
              </a:p>
            </p:txBody>
          </p:sp>
          <p:sp>
            <p:nvSpPr>
              <p:cNvPr id="523298" name="Text Box 38"/>
              <p:cNvSpPr txBox="1">
                <a:spLocks noChangeArrowheads="1"/>
              </p:cNvSpPr>
              <p:nvPr/>
            </p:nvSpPr>
            <p:spPr bwMode="auto">
              <a:xfrm>
                <a:off x="4099" y="1615"/>
                <a:ext cx="295"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5F5F5F"/>
                    </a:solidFill>
                    <a:latin typeface="Arial" panose="020B0604020202020204" pitchFamily="34" charset="0"/>
                    <a:ea typeface="MS PGothic" panose="020B0600070205080204" pitchFamily="34" charset="-128"/>
                  </a:rPr>
                  <a:t>1,0</a:t>
                </a:r>
              </a:p>
            </p:txBody>
          </p:sp>
          <p:sp>
            <p:nvSpPr>
              <p:cNvPr id="523299" name="Text Box 39"/>
              <p:cNvSpPr txBox="1">
                <a:spLocks noChangeArrowheads="1"/>
              </p:cNvSpPr>
              <p:nvPr/>
            </p:nvSpPr>
            <p:spPr bwMode="auto">
              <a:xfrm>
                <a:off x="4314" y="1374"/>
                <a:ext cx="342" cy="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de-DE" altLang="de-DE" sz="1000" b="1">
                    <a:solidFill>
                      <a:srgbClr val="CC3300"/>
                    </a:solidFill>
                    <a:latin typeface="Arial" panose="020B0604020202020204" pitchFamily="34" charset="0"/>
                    <a:ea typeface="MS PGothic" panose="020B0600070205080204" pitchFamily="34" charset="-128"/>
                  </a:rPr>
                  <a:t>31,3</a:t>
                </a:r>
              </a:p>
            </p:txBody>
          </p:sp>
          <p:sp>
            <p:nvSpPr>
              <p:cNvPr id="523300" name="Text Box 40"/>
              <p:cNvSpPr txBox="1">
                <a:spLocks noChangeArrowheads="1"/>
              </p:cNvSpPr>
              <p:nvPr/>
            </p:nvSpPr>
            <p:spPr bwMode="auto">
              <a:xfrm>
                <a:off x="4376" y="1082"/>
                <a:ext cx="301" cy="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de-DE" altLang="de-DE" sz="1000" b="1">
                    <a:solidFill>
                      <a:srgbClr val="0066FF"/>
                    </a:solidFill>
                    <a:latin typeface="Arial" panose="020B0604020202020204" pitchFamily="34" charset="0"/>
                    <a:ea typeface="MS PGothic" panose="020B0600070205080204" pitchFamily="34" charset="-128"/>
                  </a:rPr>
                  <a:t>9,7</a:t>
                </a:r>
              </a:p>
            </p:txBody>
          </p:sp>
          <p:sp>
            <p:nvSpPr>
              <p:cNvPr id="523301" name="Text Box 41"/>
              <p:cNvSpPr txBox="1">
                <a:spLocks noChangeArrowheads="1"/>
              </p:cNvSpPr>
              <p:nvPr/>
            </p:nvSpPr>
            <p:spPr bwMode="auto">
              <a:xfrm>
                <a:off x="4319" y="1244"/>
                <a:ext cx="342" cy="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de-DE" altLang="de-DE" sz="1000" b="1">
                    <a:solidFill>
                      <a:srgbClr val="000000"/>
                    </a:solidFill>
                    <a:latin typeface="Arial" panose="020B0604020202020204" pitchFamily="34" charset="0"/>
                    <a:ea typeface="MS PGothic" panose="020B0600070205080204" pitchFamily="34" charset="-128"/>
                  </a:rPr>
                  <a:t>27,4</a:t>
                </a:r>
              </a:p>
            </p:txBody>
          </p:sp>
        </p:grpSp>
        <p:sp>
          <p:nvSpPr>
            <p:cNvPr id="523268" name="Rechteck 1"/>
            <p:cNvSpPr>
              <a:spLocks noChangeArrowheads="1"/>
            </p:cNvSpPr>
            <p:nvPr/>
          </p:nvSpPr>
          <p:spPr bwMode="auto">
            <a:xfrm>
              <a:off x="168275" y="459612"/>
              <a:ext cx="7408863" cy="49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de-DE" sz="1100" b="1" dirty="0">
                  <a:solidFill>
                    <a:srgbClr val="333333"/>
                  </a:solidFill>
                  <a:latin typeface="Arial" panose="020B0604020202020204" pitchFamily="34" charset="0"/>
                  <a:ea typeface="MS PGothic" panose="020B0600070205080204" pitchFamily="34" charset="-128"/>
                  <a:cs typeface="Arial" panose="020B0604020202020204" pitchFamily="34" charset="0"/>
                </a:rPr>
                <a:t>7241 suicidal acts, completed suicides (9.4%); 73.8% of completed suicides</a:t>
              </a:r>
            </a:p>
            <a:p>
              <a:pPr algn="ctr" eaLnBrk="1" hangingPunct="1"/>
              <a:r>
                <a:rPr lang="en-GB" altLang="de-DE" sz="1100" b="1" dirty="0">
                  <a:solidFill>
                    <a:srgbClr val="333333"/>
                  </a:solidFill>
                  <a:latin typeface="Arial" panose="020B0604020202020204" pitchFamily="34" charset="0"/>
                  <a:ea typeface="MS PGothic" panose="020B0600070205080204" pitchFamily="34" charset="-128"/>
                  <a:cs typeface="Arial" panose="020B0604020202020204" pitchFamily="34" charset="0"/>
                </a:rPr>
                <a:t>and 43.5 % of attempted suicides conducted by men</a:t>
              </a:r>
              <a:endParaRPr lang="de-DE" altLang="de-DE" sz="1100" b="1" dirty="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2" name="Rechteck 1"/>
            <p:cNvSpPr/>
            <p:nvPr/>
          </p:nvSpPr>
          <p:spPr>
            <a:xfrm>
              <a:off x="1855788" y="1227138"/>
              <a:ext cx="4560887" cy="277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grpSp>
      <p:sp>
        <p:nvSpPr>
          <p:cNvPr id="39" name="Textfeld 38"/>
          <p:cNvSpPr txBox="1"/>
          <p:nvPr/>
        </p:nvSpPr>
        <p:spPr>
          <a:xfrm>
            <a:off x="2063552" y="5949281"/>
            <a:ext cx="7920880" cy="246221"/>
          </a:xfrm>
          <a:prstGeom prst="rect">
            <a:avLst/>
          </a:prstGeom>
          <a:noFill/>
        </p:spPr>
        <p:txBody>
          <a:bodyPr wrap="square">
            <a:spAutoFit/>
          </a:bodyPr>
          <a:lstStyle/>
          <a:p>
            <a:pPr>
              <a:defRPr/>
            </a:pPr>
            <a:r>
              <a:rPr lang="en-GB" altLang="de-DE" sz="1000" dirty="0">
                <a:solidFill>
                  <a:prstClr val="black"/>
                </a:solidFill>
                <a:latin typeface="Arial" panose="020B0604020202020204" pitchFamily="34" charset="0"/>
                <a:cs typeface="Arial" panose="020B0604020202020204" pitchFamily="34" charset="0"/>
              </a:rPr>
              <a:t>Data from OSPI-intervention and control regions (two or three years per country between 2008 and 2011); MERGL et al (2015), </a:t>
            </a:r>
            <a:r>
              <a:rPr lang="en-GB" altLang="de-DE" sz="1000" dirty="0" err="1">
                <a:solidFill>
                  <a:prstClr val="black"/>
                </a:solidFill>
                <a:latin typeface="Arial" panose="020B0604020202020204" pitchFamily="34" charset="0"/>
                <a:cs typeface="Arial" panose="020B0604020202020204" pitchFamily="34" charset="0"/>
              </a:rPr>
              <a:t>Plos</a:t>
            </a:r>
            <a:r>
              <a:rPr lang="en-GB" altLang="de-DE" sz="1000" dirty="0">
                <a:solidFill>
                  <a:prstClr val="black"/>
                </a:solidFill>
                <a:latin typeface="Arial" panose="020B0604020202020204" pitchFamily="34" charset="0"/>
                <a:cs typeface="Arial" panose="020B0604020202020204" pitchFamily="34" charset="0"/>
              </a:rPr>
              <a:t> One</a:t>
            </a:r>
            <a:endParaRPr lang="de-DE" altLang="de-DE"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51413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xfrm>
            <a:off x="1775520" y="116633"/>
            <a:ext cx="7886700" cy="1325563"/>
          </a:xfrm>
        </p:spPr>
        <p:txBody>
          <a:bodyPr>
            <a:normAutofit/>
          </a:bodyPr>
          <a:lstStyle/>
          <a:p>
            <a:pPr algn="ctr"/>
            <a:r>
              <a:rPr lang="de-DE" altLang="de-DE" sz="3600" dirty="0"/>
              <a:t>Werden nicht zu viele Antidepressiva verschrieben?</a:t>
            </a:r>
          </a:p>
        </p:txBody>
      </p:sp>
      <p:sp>
        <p:nvSpPr>
          <p:cNvPr id="56323" name="Inhaltsplatzhalter 2"/>
          <p:cNvSpPr>
            <a:spLocks noGrp="1"/>
          </p:cNvSpPr>
          <p:nvPr>
            <p:ph idx="1"/>
          </p:nvPr>
        </p:nvSpPr>
        <p:spPr>
          <a:xfrm>
            <a:off x="2207568" y="1988840"/>
            <a:ext cx="8280920" cy="4351338"/>
          </a:xfrm>
        </p:spPr>
        <p:txBody>
          <a:bodyPr>
            <a:normAutofit fontScale="92500" lnSpcReduction="20000"/>
          </a:bodyPr>
          <a:lstStyle/>
          <a:p>
            <a:pPr marL="0" indent="0">
              <a:buNone/>
            </a:pPr>
            <a:r>
              <a:rPr lang="de-DE" altLang="de-DE" dirty="0">
                <a:latin typeface="Calibri" panose="020F0502020204030204" pitchFamily="34" charset="0"/>
                <a:cs typeface="Arial" panose="020B0604020202020204" pitchFamily="34" charset="0"/>
              </a:rPr>
              <a:t>Gefahr der Überbehandlung in Deutschland eher gering, auch wegen kritischer Grundhaltung</a:t>
            </a:r>
          </a:p>
          <a:p>
            <a:pPr marL="0" indent="0">
              <a:buNone/>
            </a:pPr>
            <a:r>
              <a:rPr lang="de-DE" altLang="de-DE" dirty="0">
                <a:latin typeface="Calibri" panose="020F0502020204030204" pitchFamily="34" charset="0"/>
                <a:cs typeface="Arial" panose="020B0604020202020204" pitchFamily="34" charset="0"/>
              </a:rPr>
              <a:t>hohe Verschreibungszahlen ergeben sich aus </a:t>
            </a:r>
          </a:p>
          <a:p>
            <a:r>
              <a:rPr lang="de-DE" altLang="de-DE" dirty="0">
                <a:latin typeface="Calibri" panose="020F0502020204030204" pitchFamily="34" charset="0"/>
                <a:cs typeface="Arial" panose="020B0604020202020204" pitchFamily="34" charset="0"/>
              </a:rPr>
              <a:t>der Häufigkeit depressiver Erkrankungen, </a:t>
            </a:r>
          </a:p>
          <a:p>
            <a:r>
              <a:rPr lang="de-DE" altLang="de-DE" dirty="0">
                <a:latin typeface="Calibri" panose="020F0502020204030204" pitchFamily="34" charset="0"/>
                <a:cs typeface="Arial" panose="020B0604020202020204" pitchFamily="34" charset="0"/>
              </a:rPr>
              <a:t>dem leitlinienkonformen Einsatz bei </a:t>
            </a:r>
          </a:p>
          <a:p>
            <a:pPr lvl="1">
              <a:buFont typeface="Symbol" panose="05050102010706020507" pitchFamily="18" charset="2"/>
              <a:buChar char="-"/>
            </a:pPr>
            <a:r>
              <a:rPr lang="de-DE" altLang="de-DE" dirty="0">
                <a:latin typeface="Calibri" panose="020F0502020204030204" pitchFamily="34" charset="0"/>
                <a:cs typeface="Arial" panose="020B0604020202020204" pitchFamily="34" charset="0"/>
              </a:rPr>
              <a:t>Zwangsstörungen,</a:t>
            </a:r>
          </a:p>
          <a:p>
            <a:pPr lvl="1">
              <a:buFont typeface="Symbol" panose="05050102010706020507" pitchFamily="18" charset="2"/>
              <a:buChar char="-"/>
            </a:pPr>
            <a:r>
              <a:rPr lang="de-DE" altLang="de-DE" dirty="0">
                <a:latin typeface="Calibri" panose="020F0502020204030204" pitchFamily="34" charset="0"/>
                <a:cs typeface="Arial" panose="020B0604020202020204" pitchFamily="34" charset="0"/>
              </a:rPr>
              <a:t>Angststörungen (Panikstörungen, soziale Phobie, generalisierte Angststörung)</a:t>
            </a:r>
          </a:p>
          <a:p>
            <a:pPr lvl="1">
              <a:buFont typeface="Symbol" panose="05050102010706020507" pitchFamily="18" charset="2"/>
              <a:buChar char="-"/>
            </a:pPr>
            <a:r>
              <a:rPr lang="de-DE" altLang="de-DE" dirty="0">
                <a:latin typeface="Calibri" panose="020F0502020204030204" pitchFamily="34" charset="0"/>
                <a:cs typeface="Arial" panose="020B0604020202020204" pitchFamily="34" charset="0"/>
              </a:rPr>
              <a:t>Schmerzsyndrome (</a:t>
            </a:r>
            <a:r>
              <a:rPr lang="de-DE" altLang="de-DE" dirty="0" err="1">
                <a:latin typeface="Calibri" panose="020F0502020204030204" pitchFamily="34" charset="0"/>
                <a:cs typeface="Arial" panose="020B0604020202020204" pitchFamily="34" charset="0"/>
              </a:rPr>
              <a:t>TZA</a:t>
            </a:r>
            <a:r>
              <a:rPr lang="de-DE" altLang="de-DE" dirty="0">
                <a:latin typeface="Calibri" panose="020F0502020204030204" pitchFamily="34" charset="0"/>
                <a:cs typeface="Arial" panose="020B0604020202020204" pitchFamily="34" charset="0"/>
              </a:rPr>
              <a:t>, </a:t>
            </a:r>
            <a:r>
              <a:rPr lang="de-DE" altLang="de-DE" dirty="0" err="1">
                <a:latin typeface="Calibri" panose="020F0502020204030204" pitchFamily="34" charset="0"/>
                <a:cs typeface="Arial" panose="020B0604020202020204" pitchFamily="34" charset="0"/>
              </a:rPr>
              <a:t>Duloxetin</a:t>
            </a:r>
            <a:r>
              <a:rPr lang="de-DE" altLang="de-DE" dirty="0">
                <a:latin typeface="Calibri" panose="020F0502020204030204" pitchFamily="34" charset="0"/>
                <a:cs typeface="Arial" panose="020B0604020202020204" pitchFamily="34" charset="0"/>
              </a:rPr>
              <a:t>)</a:t>
            </a:r>
          </a:p>
          <a:p>
            <a:pPr lvl="1">
              <a:buFont typeface="Symbol" panose="05050102010706020507" pitchFamily="18" charset="2"/>
              <a:buChar char="-"/>
            </a:pPr>
            <a:r>
              <a:rPr lang="de-DE" altLang="de-DE" dirty="0">
                <a:latin typeface="Calibri" panose="020F0502020204030204" pitchFamily="34" charset="0"/>
                <a:cs typeface="Arial" panose="020B0604020202020204" pitchFamily="34" charset="0"/>
              </a:rPr>
              <a:t>Harninkontinenz (</a:t>
            </a:r>
            <a:r>
              <a:rPr lang="de-DE" altLang="de-DE" dirty="0" err="1">
                <a:latin typeface="Calibri" panose="020F0502020204030204" pitchFamily="34" charset="0"/>
                <a:cs typeface="Arial" panose="020B0604020202020204" pitchFamily="34" charset="0"/>
              </a:rPr>
              <a:t>Duloxetin</a:t>
            </a:r>
            <a:r>
              <a:rPr lang="de-DE" altLang="de-DE" dirty="0">
                <a:latin typeface="Calibri" panose="020F0502020204030204" pitchFamily="34" charset="0"/>
                <a:cs typeface="Arial" panose="020B0604020202020204" pitchFamily="34" charset="0"/>
              </a:rPr>
              <a:t> (</a:t>
            </a:r>
            <a:r>
              <a:rPr lang="de-DE" altLang="de-DE" dirty="0" err="1">
                <a:latin typeface="Calibri" panose="020F0502020204030204" pitchFamily="34" charset="0"/>
                <a:cs typeface="Arial" panose="020B0604020202020204" pitchFamily="34" charset="0"/>
              </a:rPr>
              <a:t>Yentreve</a:t>
            </a:r>
            <a:r>
              <a:rPr lang="de-DE" dirty="0">
                <a:latin typeface="Calibri" panose="020F0502020204030204" pitchFamily="34" charset="0"/>
              </a:rPr>
              <a:t>®))</a:t>
            </a:r>
            <a:endParaRPr lang="de-DE" altLang="de-DE" dirty="0">
              <a:latin typeface="Calibri" panose="020F0502020204030204" pitchFamily="34" charset="0"/>
              <a:cs typeface="Arial" panose="020B0604020202020204" pitchFamily="34" charset="0"/>
            </a:endParaRPr>
          </a:p>
          <a:p>
            <a:pPr lvl="1">
              <a:buFont typeface="Symbol" panose="05050102010706020507" pitchFamily="18" charset="2"/>
              <a:buChar char="-"/>
            </a:pPr>
            <a:r>
              <a:rPr lang="de-DE" altLang="de-DE" dirty="0">
                <a:latin typeface="Calibri" panose="020F0502020204030204" pitchFamily="34" charset="0"/>
                <a:cs typeface="Arial" panose="020B0604020202020204" pitchFamily="34" charset="0"/>
              </a:rPr>
              <a:t>Nikotinentwöhnung (</a:t>
            </a:r>
            <a:r>
              <a:rPr lang="de-DE" altLang="de-DE" dirty="0" err="1">
                <a:latin typeface="Calibri" panose="020F0502020204030204" pitchFamily="34" charset="0"/>
                <a:cs typeface="Arial" panose="020B0604020202020204" pitchFamily="34" charset="0"/>
              </a:rPr>
              <a:t>Bupropion</a:t>
            </a:r>
            <a:r>
              <a:rPr lang="de-DE" altLang="de-DE" dirty="0">
                <a:latin typeface="Calibri" panose="020F0502020204030204" pitchFamily="34" charset="0"/>
                <a:cs typeface="Arial" panose="020B0604020202020204" pitchFamily="34" charset="0"/>
              </a:rPr>
              <a:t> (</a:t>
            </a:r>
            <a:r>
              <a:rPr lang="de-DE" altLang="de-DE" dirty="0" err="1">
                <a:latin typeface="Calibri" panose="020F0502020204030204" pitchFamily="34" charset="0"/>
                <a:cs typeface="Arial" panose="020B0604020202020204" pitchFamily="34" charset="0"/>
              </a:rPr>
              <a:t>Zyban</a:t>
            </a:r>
            <a:r>
              <a:rPr lang="de-DE" dirty="0">
                <a:latin typeface="Calibri" panose="020F0502020204030204" pitchFamily="34" charset="0"/>
              </a:rPr>
              <a:t>®))</a:t>
            </a:r>
            <a:endParaRPr lang="de-DE" altLang="de-DE" dirty="0">
              <a:latin typeface="Calibri" panose="020F0502020204030204" pitchFamily="34" charset="0"/>
              <a:cs typeface="Arial" panose="020B0604020202020204" pitchFamily="34" charset="0"/>
            </a:endParaRPr>
          </a:p>
          <a:p>
            <a:r>
              <a:rPr lang="de-DE" altLang="de-DE" dirty="0">
                <a:latin typeface="Calibri" panose="020F0502020204030204" pitchFamily="34" charset="0"/>
                <a:cs typeface="Arial" panose="020B0604020202020204" pitchFamily="34" charset="0"/>
              </a:rPr>
              <a:t>dem off-label </a:t>
            </a:r>
            <a:r>
              <a:rPr lang="de-DE" altLang="de-DE" dirty="0" err="1">
                <a:latin typeface="Calibri" panose="020F0502020204030204" pitchFamily="34" charset="0"/>
                <a:cs typeface="Arial" panose="020B0604020202020204" pitchFamily="34" charset="0"/>
              </a:rPr>
              <a:t>use</a:t>
            </a:r>
            <a:r>
              <a:rPr lang="de-DE" altLang="de-DE" dirty="0">
                <a:latin typeface="Calibri" panose="020F0502020204030204" pitchFamily="34" charset="0"/>
                <a:cs typeface="Arial" panose="020B0604020202020204" pitchFamily="34" charset="0"/>
              </a:rPr>
              <a:t> zur Schlafinduktion (z.B. </a:t>
            </a:r>
            <a:r>
              <a:rPr lang="de-DE" altLang="de-DE" dirty="0" err="1">
                <a:latin typeface="Calibri" panose="020F0502020204030204" pitchFamily="34" charset="0"/>
                <a:cs typeface="Arial" panose="020B0604020202020204" pitchFamily="34" charset="0"/>
              </a:rPr>
              <a:t>Mirtazapin</a:t>
            </a:r>
            <a:r>
              <a:rPr lang="de-DE" altLang="de-DE" dirty="0">
                <a:latin typeface="Calibri" panose="020F0502020204030204" pitchFamily="34" charset="0"/>
                <a:cs typeface="Arial" panose="020B0604020202020204" pitchFamily="34" charset="0"/>
              </a:rPr>
              <a:t>)</a:t>
            </a:r>
          </a:p>
          <a:p>
            <a:endParaRPr lang="de-DE" altLang="de-DE" dirty="0">
              <a:latin typeface="Calibri" panose="020F0502020204030204" pitchFamily="34" charset="0"/>
              <a:cs typeface="Arial" panose="020B0604020202020204" pitchFamily="34" charset="0"/>
            </a:endParaRPr>
          </a:p>
          <a:p>
            <a:endParaRPr lang="de-DE" altLang="de-DE"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9280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4290" name="Group 39"/>
          <p:cNvGrpSpPr>
            <a:grpSpLocks/>
          </p:cNvGrpSpPr>
          <p:nvPr/>
        </p:nvGrpSpPr>
        <p:grpSpPr bwMode="auto">
          <a:xfrm>
            <a:off x="2495600" y="891280"/>
            <a:ext cx="6768000" cy="5058000"/>
            <a:chOff x="204" y="240"/>
            <a:chExt cx="5376" cy="3840"/>
          </a:xfrm>
        </p:grpSpPr>
        <p:graphicFrame>
          <p:nvGraphicFramePr>
            <p:cNvPr id="524294" name="Object 4"/>
            <p:cNvGraphicFramePr>
              <a:graphicFrameLocks noChangeAspect="1"/>
            </p:cNvGraphicFramePr>
            <p:nvPr/>
          </p:nvGraphicFramePr>
          <p:xfrm>
            <a:off x="204" y="240"/>
            <a:ext cx="5376" cy="3840"/>
          </p:xfrm>
          <a:graphic>
            <a:graphicData uri="http://schemas.openxmlformats.org/presentationml/2006/ole">
              <mc:AlternateContent xmlns:mc="http://schemas.openxmlformats.org/markup-compatibility/2006">
                <mc:Choice xmlns:v="urn:schemas-microsoft-com:vml" Requires="v">
                  <p:oleObj spid="_x0000_s3078" name="Diagramm" r:id="rId3" imgW="8534400" imgH="6096000" progId="Excel.Chart.8">
                    <p:embed/>
                  </p:oleObj>
                </mc:Choice>
                <mc:Fallback>
                  <p:oleObj name="Diagramm" r:id="rId3" imgW="8534400" imgH="6096000" progId="Excel.Chart.8">
                    <p:embed/>
                    <p:pic>
                      <p:nvPicPr>
                        <p:cNvPr id="5242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240"/>
                          <a:ext cx="5376"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4295" name="Line 7"/>
            <p:cNvSpPr>
              <a:spLocks noChangeShapeType="1"/>
            </p:cNvSpPr>
            <p:nvPr/>
          </p:nvSpPr>
          <p:spPr bwMode="auto">
            <a:xfrm flipV="1">
              <a:off x="1474" y="1978"/>
              <a:ext cx="771" cy="812"/>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296" name="Line 8"/>
            <p:cNvSpPr>
              <a:spLocks noChangeShapeType="1"/>
            </p:cNvSpPr>
            <p:nvPr/>
          </p:nvSpPr>
          <p:spPr bwMode="auto">
            <a:xfrm flipH="1" flipV="1">
              <a:off x="3833" y="1888"/>
              <a:ext cx="814" cy="542"/>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297" name="Line 9"/>
            <p:cNvSpPr>
              <a:spLocks noChangeShapeType="1"/>
            </p:cNvSpPr>
            <p:nvPr/>
          </p:nvSpPr>
          <p:spPr bwMode="auto">
            <a:xfrm flipV="1">
              <a:off x="1474" y="1933"/>
              <a:ext cx="771" cy="228"/>
            </a:xfrm>
            <a:prstGeom prst="line">
              <a:avLst/>
            </a:prstGeom>
            <a:noFill/>
            <a:ln w="952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298" name="Line 10"/>
            <p:cNvSpPr>
              <a:spLocks noChangeShapeType="1"/>
            </p:cNvSpPr>
            <p:nvPr/>
          </p:nvSpPr>
          <p:spPr bwMode="auto">
            <a:xfrm>
              <a:off x="1474" y="1842"/>
              <a:ext cx="771" cy="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299" name="Line 11"/>
            <p:cNvSpPr>
              <a:spLocks noChangeShapeType="1"/>
            </p:cNvSpPr>
            <p:nvPr/>
          </p:nvSpPr>
          <p:spPr bwMode="auto">
            <a:xfrm>
              <a:off x="1474" y="1615"/>
              <a:ext cx="771"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300" name="Line 12"/>
            <p:cNvSpPr>
              <a:spLocks noChangeShapeType="1"/>
            </p:cNvSpPr>
            <p:nvPr/>
          </p:nvSpPr>
          <p:spPr bwMode="auto">
            <a:xfrm>
              <a:off x="1474" y="1389"/>
              <a:ext cx="771" cy="231"/>
            </a:xfrm>
            <a:prstGeom prst="line">
              <a:avLst/>
            </a:prstGeom>
            <a:noFill/>
            <a:ln w="9525">
              <a:solidFill>
                <a:srgbClr val="0066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301" name="Line 13"/>
            <p:cNvSpPr>
              <a:spLocks noChangeShapeType="1"/>
            </p:cNvSpPr>
            <p:nvPr/>
          </p:nvSpPr>
          <p:spPr bwMode="auto">
            <a:xfrm flipH="1">
              <a:off x="3835" y="1526"/>
              <a:ext cx="814" cy="298"/>
            </a:xfrm>
            <a:prstGeom prst="line">
              <a:avLst/>
            </a:prstGeom>
            <a:noFill/>
            <a:ln w="9525">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302" name="Line 14"/>
            <p:cNvSpPr>
              <a:spLocks noChangeShapeType="1"/>
            </p:cNvSpPr>
            <p:nvPr/>
          </p:nvSpPr>
          <p:spPr bwMode="auto">
            <a:xfrm flipH="1">
              <a:off x="3832" y="1253"/>
              <a:ext cx="815" cy="539"/>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303" name="Line 15"/>
            <p:cNvSpPr>
              <a:spLocks noChangeShapeType="1"/>
            </p:cNvSpPr>
            <p:nvPr/>
          </p:nvSpPr>
          <p:spPr bwMode="auto">
            <a:xfrm flipH="1">
              <a:off x="3837" y="1162"/>
              <a:ext cx="812" cy="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304" name="Line 16"/>
            <p:cNvSpPr>
              <a:spLocks noChangeShapeType="1"/>
            </p:cNvSpPr>
            <p:nvPr/>
          </p:nvSpPr>
          <p:spPr bwMode="auto">
            <a:xfrm flipH="1">
              <a:off x="3837" y="1027"/>
              <a:ext cx="812" cy="693"/>
            </a:xfrm>
            <a:prstGeom prst="line">
              <a:avLst/>
            </a:prstGeom>
            <a:noFill/>
            <a:ln w="9525">
              <a:solidFill>
                <a:srgbClr val="0066CC"/>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4305" name="Text Box 18"/>
            <p:cNvSpPr txBox="1">
              <a:spLocks noChangeArrowheads="1"/>
            </p:cNvSpPr>
            <p:nvPr/>
          </p:nvSpPr>
          <p:spPr bwMode="auto">
            <a:xfrm>
              <a:off x="704" y="2659"/>
              <a:ext cx="72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300" dirty="0">
                  <a:solidFill>
                    <a:srgbClr val="000000"/>
                  </a:solidFill>
                  <a:latin typeface="Arial" panose="020B0604020202020204" pitchFamily="34" charset="0"/>
                  <a:ea typeface="MS PGothic" panose="020B0600070205080204" pitchFamily="34" charset="-128"/>
                </a:rPr>
                <a:t>Poisoning (drugs)</a:t>
              </a:r>
            </a:p>
          </p:txBody>
        </p:sp>
        <p:sp>
          <p:nvSpPr>
            <p:cNvPr id="524306" name="Text Box 19"/>
            <p:cNvSpPr txBox="1">
              <a:spLocks noChangeArrowheads="1"/>
            </p:cNvSpPr>
            <p:nvPr/>
          </p:nvSpPr>
          <p:spPr bwMode="auto">
            <a:xfrm>
              <a:off x="4723" y="2296"/>
              <a:ext cx="74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300" dirty="0">
                  <a:solidFill>
                    <a:srgbClr val="000000"/>
                  </a:solidFill>
                  <a:latin typeface="Arial" panose="020B0604020202020204" pitchFamily="34" charset="0"/>
                  <a:ea typeface="MS PGothic" panose="020B0600070205080204" pitchFamily="34" charset="-128"/>
                </a:rPr>
                <a:t>Poisoning (drugs)</a:t>
              </a:r>
            </a:p>
          </p:txBody>
        </p:sp>
        <p:sp>
          <p:nvSpPr>
            <p:cNvPr id="524307" name="Text Box 20"/>
            <p:cNvSpPr txBox="1">
              <a:spLocks noChangeArrowheads="1"/>
            </p:cNvSpPr>
            <p:nvPr/>
          </p:nvSpPr>
          <p:spPr bwMode="auto">
            <a:xfrm>
              <a:off x="704" y="2024"/>
              <a:ext cx="72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000000"/>
                  </a:solidFill>
                  <a:latin typeface="Arial" panose="020B0604020202020204" pitchFamily="34" charset="0"/>
                  <a:ea typeface="MS PGothic" panose="020B0600070205080204" pitchFamily="34" charset="-128"/>
                </a:rPr>
                <a:t>Sharp Objects</a:t>
              </a:r>
            </a:p>
          </p:txBody>
        </p:sp>
        <p:sp>
          <p:nvSpPr>
            <p:cNvPr id="524308" name="Text Box 21"/>
            <p:cNvSpPr txBox="1">
              <a:spLocks noChangeArrowheads="1"/>
            </p:cNvSpPr>
            <p:nvPr/>
          </p:nvSpPr>
          <p:spPr bwMode="auto">
            <a:xfrm>
              <a:off x="4740" y="1326"/>
              <a:ext cx="68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dirty="0">
                  <a:solidFill>
                    <a:srgbClr val="000000"/>
                  </a:solidFill>
                  <a:latin typeface="Arial" panose="020B0604020202020204" pitchFamily="34" charset="0"/>
                  <a:ea typeface="MS PGothic" panose="020B0600070205080204" pitchFamily="34" charset="-128"/>
                </a:rPr>
                <a:t>Sharp Objects</a:t>
              </a:r>
            </a:p>
          </p:txBody>
        </p:sp>
        <p:sp>
          <p:nvSpPr>
            <p:cNvPr id="524309" name="Text Box 22"/>
            <p:cNvSpPr txBox="1">
              <a:spLocks noChangeArrowheads="1"/>
            </p:cNvSpPr>
            <p:nvPr/>
          </p:nvSpPr>
          <p:spPr bwMode="auto">
            <a:xfrm>
              <a:off x="704" y="1706"/>
              <a:ext cx="72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EEECE1"/>
                  </a:solidFill>
                  <a:latin typeface="Arial" panose="020B0604020202020204" pitchFamily="34" charset="0"/>
                  <a:ea typeface="MS PGothic" panose="020B0600070205080204" pitchFamily="34" charset="-128"/>
                </a:rPr>
                <a:t>Hanging</a:t>
              </a:r>
            </a:p>
          </p:txBody>
        </p:sp>
        <p:sp>
          <p:nvSpPr>
            <p:cNvPr id="524310" name="Text Box 23"/>
            <p:cNvSpPr txBox="1">
              <a:spLocks noChangeArrowheads="1"/>
            </p:cNvSpPr>
            <p:nvPr/>
          </p:nvSpPr>
          <p:spPr bwMode="auto">
            <a:xfrm>
              <a:off x="4737" y="1153"/>
              <a:ext cx="68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200" dirty="0">
                  <a:solidFill>
                    <a:srgbClr val="EEECE1"/>
                  </a:solidFill>
                  <a:latin typeface="Arial" panose="020B0604020202020204" pitchFamily="34" charset="0"/>
                  <a:ea typeface="MS PGothic" panose="020B0600070205080204" pitchFamily="34" charset="-128"/>
                </a:rPr>
                <a:t>Hanging</a:t>
              </a:r>
            </a:p>
          </p:txBody>
        </p:sp>
        <p:sp>
          <p:nvSpPr>
            <p:cNvPr id="524311" name="Text Box 24"/>
            <p:cNvSpPr txBox="1">
              <a:spLocks noChangeArrowheads="1"/>
            </p:cNvSpPr>
            <p:nvPr/>
          </p:nvSpPr>
          <p:spPr bwMode="auto">
            <a:xfrm>
              <a:off x="700" y="1513"/>
              <a:ext cx="72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a:solidFill>
                    <a:srgbClr val="000000"/>
                  </a:solidFill>
                  <a:latin typeface="Arial" panose="020B0604020202020204" pitchFamily="34" charset="0"/>
                  <a:ea typeface="MS PGothic" panose="020B0600070205080204" pitchFamily="34" charset="-128"/>
                </a:rPr>
                <a:t>Jumping</a:t>
              </a:r>
            </a:p>
          </p:txBody>
        </p:sp>
        <p:sp>
          <p:nvSpPr>
            <p:cNvPr id="524312" name="Text Box 25"/>
            <p:cNvSpPr txBox="1">
              <a:spLocks noChangeArrowheads="1"/>
            </p:cNvSpPr>
            <p:nvPr/>
          </p:nvSpPr>
          <p:spPr bwMode="auto">
            <a:xfrm>
              <a:off x="4737" y="1056"/>
              <a:ext cx="68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200" dirty="0">
                  <a:solidFill>
                    <a:srgbClr val="000000"/>
                  </a:solidFill>
                  <a:latin typeface="Arial" panose="020B0604020202020204" pitchFamily="34" charset="0"/>
                  <a:ea typeface="MS PGothic" panose="020B0600070205080204" pitchFamily="34" charset="-128"/>
                </a:rPr>
                <a:t>Jumping</a:t>
              </a:r>
            </a:p>
          </p:txBody>
        </p:sp>
        <p:sp>
          <p:nvSpPr>
            <p:cNvPr id="524313" name="Text Box 26"/>
            <p:cNvSpPr txBox="1">
              <a:spLocks noChangeArrowheads="1"/>
            </p:cNvSpPr>
            <p:nvPr/>
          </p:nvSpPr>
          <p:spPr bwMode="auto">
            <a:xfrm>
              <a:off x="704" y="1183"/>
              <a:ext cx="725"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400" dirty="0">
                  <a:solidFill>
                    <a:srgbClr val="EEECE1"/>
                  </a:solidFill>
                  <a:latin typeface="Arial" panose="020B0604020202020204" pitchFamily="34" charset="0"/>
                  <a:ea typeface="MS PGothic" panose="020B0600070205080204" pitchFamily="34" charset="-128"/>
                </a:rPr>
                <a:t>Other</a:t>
              </a:r>
              <a:r>
                <a:rPr lang="en-GB" altLang="de-DE" sz="1600" dirty="0">
                  <a:solidFill>
                    <a:srgbClr val="EEECE1"/>
                  </a:solidFill>
                  <a:latin typeface="Arial" panose="020B0604020202020204" pitchFamily="34" charset="0"/>
                  <a:ea typeface="MS PGothic" panose="020B0600070205080204" pitchFamily="34" charset="-128"/>
                </a:rPr>
                <a:t> </a:t>
              </a:r>
              <a:r>
                <a:rPr lang="en-GB" altLang="de-DE" sz="1400" dirty="0">
                  <a:solidFill>
                    <a:srgbClr val="EEECE1"/>
                  </a:solidFill>
                  <a:latin typeface="Arial" panose="020B0604020202020204" pitchFamily="34" charset="0"/>
                  <a:ea typeface="MS PGothic" panose="020B0600070205080204" pitchFamily="34" charset="-128"/>
                </a:rPr>
                <a:t>Means</a:t>
              </a:r>
            </a:p>
          </p:txBody>
        </p:sp>
        <p:sp>
          <p:nvSpPr>
            <p:cNvPr id="524315" name="Text Box 30"/>
            <p:cNvSpPr txBox="1">
              <a:spLocks noChangeArrowheads="1"/>
            </p:cNvSpPr>
            <p:nvPr/>
          </p:nvSpPr>
          <p:spPr bwMode="auto">
            <a:xfrm>
              <a:off x="1629" y="1389"/>
              <a:ext cx="389" cy="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0066FF"/>
                  </a:solidFill>
                  <a:latin typeface="Arial" panose="020B0604020202020204" pitchFamily="34" charset="0"/>
                  <a:ea typeface="MS PGothic" panose="020B0600070205080204" pitchFamily="34" charset="-128"/>
                </a:rPr>
                <a:t>18,4%</a:t>
              </a:r>
            </a:p>
          </p:txBody>
        </p:sp>
        <p:sp>
          <p:nvSpPr>
            <p:cNvPr id="524316" name="Text Box 32"/>
            <p:cNvSpPr txBox="1">
              <a:spLocks noChangeArrowheads="1"/>
            </p:cNvSpPr>
            <p:nvPr/>
          </p:nvSpPr>
          <p:spPr bwMode="auto">
            <a:xfrm>
              <a:off x="1628" y="1570"/>
              <a:ext cx="390" cy="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000000"/>
                  </a:solidFill>
                  <a:latin typeface="Arial" panose="020B0604020202020204" pitchFamily="34" charset="0"/>
                  <a:ea typeface="MS PGothic" panose="020B0600070205080204" pitchFamily="34" charset="-128"/>
                </a:rPr>
                <a:t>36,6%</a:t>
              </a:r>
            </a:p>
          </p:txBody>
        </p:sp>
        <p:sp>
          <p:nvSpPr>
            <p:cNvPr id="524317" name="Text Box 34"/>
            <p:cNvSpPr txBox="1">
              <a:spLocks noChangeArrowheads="1"/>
            </p:cNvSpPr>
            <p:nvPr/>
          </p:nvSpPr>
          <p:spPr bwMode="auto">
            <a:xfrm>
              <a:off x="1629" y="1752"/>
              <a:ext cx="389"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CC3300"/>
                  </a:solidFill>
                  <a:latin typeface="Arial" panose="020B0604020202020204" pitchFamily="34" charset="0"/>
                  <a:ea typeface="MS PGothic" panose="020B0600070205080204" pitchFamily="34" charset="-128"/>
                </a:rPr>
                <a:t>55,8</a:t>
              </a:r>
            </a:p>
          </p:txBody>
        </p:sp>
        <p:sp>
          <p:nvSpPr>
            <p:cNvPr id="524318" name="Text Box 35"/>
            <p:cNvSpPr txBox="1">
              <a:spLocks noChangeArrowheads="1"/>
            </p:cNvSpPr>
            <p:nvPr/>
          </p:nvSpPr>
          <p:spPr bwMode="auto">
            <a:xfrm>
              <a:off x="1600" y="1979"/>
              <a:ext cx="363"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5F5F5F"/>
                  </a:solidFill>
                  <a:latin typeface="Arial" panose="020B0604020202020204" pitchFamily="34" charset="0"/>
                  <a:ea typeface="MS PGothic" panose="020B0600070205080204" pitchFamily="34" charset="-128"/>
                </a:rPr>
                <a:t>3,3</a:t>
              </a:r>
            </a:p>
          </p:txBody>
        </p:sp>
        <p:sp>
          <p:nvSpPr>
            <p:cNvPr id="524319" name="Text Box 36"/>
            <p:cNvSpPr txBox="1">
              <a:spLocks noChangeArrowheads="1"/>
            </p:cNvSpPr>
            <p:nvPr/>
          </p:nvSpPr>
          <p:spPr bwMode="auto">
            <a:xfrm>
              <a:off x="1561" y="2395"/>
              <a:ext cx="363"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339966"/>
                  </a:solidFill>
                  <a:latin typeface="Arial" panose="020B0604020202020204" pitchFamily="34" charset="0"/>
                  <a:ea typeface="MS PGothic" panose="020B0600070205080204" pitchFamily="34" charset="-128"/>
                </a:rPr>
                <a:t>2,7</a:t>
              </a:r>
            </a:p>
          </p:txBody>
        </p:sp>
        <p:sp>
          <p:nvSpPr>
            <p:cNvPr id="524320" name="Text Box 37"/>
            <p:cNvSpPr txBox="1">
              <a:spLocks noChangeArrowheads="1"/>
            </p:cNvSpPr>
            <p:nvPr/>
          </p:nvSpPr>
          <p:spPr bwMode="auto">
            <a:xfrm>
              <a:off x="4031" y="2066"/>
              <a:ext cx="363"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339966"/>
                  </a:solidFill>
                  <a:latin typeface="Arial" panose="020B0604020202020204" pitchFamily="34" charset="0"/>
                  <a:ea typeface="MS PGothic" panose="020B0600070205080204" pitchFamily="34" charset="-128"/>
                </a:rPr>
                <a:t>1,9</a:t>
              </a:r>
            </a:p>
          </p:txBody>
        </p:sp>
        <p:sp>
          <p:nvSpPr>
            <p:cNvPr id="524321" name="Text Box 38"/>
            <p:cNvSpPr txBox="1">
              <a:spLocks noChangeArrowheads="1"/>
            </p:cNvSpPr>
            <p:nvPr/>
          </p:nvSpPr>
          <p:spPr bwMode="auto">
            <a:xfrm>
              <a:off x="4099" y="1615"/>
              <a:ext cx="295" cy="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50000"/>
                </a:spcBef>
                <a:buFontTx/>
                <a:buNone/>
              </a:pPr>
              <a:r>
                <a:rPr lang="de-DE" altLang="de-DE" sz="1200" b="1">
                  <a:solidFill>
                    <a:srgbClr val="5F5F5F"/>
                  </a:solidFill>
                  <a:latin typeface="Arial" panose="020B0604020202020204" pitchFamily="34" charset="0"/>
                  <a:ea typeface="MS PGothic" panose="020B0600070205080204" pitchFamily="34" charset="-128"/>
                </a:rPr>
                <a:t>1,0</a:t>
              </a:r>
            </a:p>
          </p:txBody>
        </p:sp>
        <p:sp>
          <p:nvSpPr>
            <p:cNvPr id="524322" name="Text Box 39"/>
            <p:cNvSpPr txBox="1">
              <a:spLocks noChangeArrowheads="1"/>
            </p:cNvSpPr>
            <p:nvPr/>
          </p:nvSpPr>
          <p:spPr bwMode="auto">
            <a:xfrm>
              <a:off x="4314" y="1374"/>
              <a:ext cx="342" cy="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de-DE" altLang="de-DE" sz="1000" b="1">
                  <a:solidFill>
                    <a:srgbClr val="CC3300"/>
                  </a:solidFill>
                  <a:latin typeface="Arial" panose="020B0604020202020204" pitchFamily="34" charset="0"/>
                  <a:ea typeface="MS PGothic" panose="020B0600070205080204" pitchFamily="34" charset="-128"/>
                </a:rPr>
                <a:t>31,3</a:t>
              </a:r>
            </a:p>
          </p:txBody>
        </p:sp>
        <p:sp>
          <p:nvSpPr>
            <p:cNvPr id="524323" name="Text Box 40"/>
            <p:cNvSpPr txBox="1">
              <a:spLocks noChangeArrowheads="1"/>
            </p:cNvSpPr>
            <p:nvPr/>
          </p:nvSpPr>
          <p:spPr bwMode="auto">
            <a:xfrm>
              <a:off x="4376" y="1082"/>
              <a:ext cx="301" cy="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de-DE" altLang="de-DE" sz="1000" b="1">
                  <a:solidFill>
                    <a:srgbClr val="0066FF"/>
                  </a:solidFill>
                  <a:latin typeface="Arial" panose="020B0604020202020204" pitchFamily="34" charset="0"/>
                  <a:ea typeface="MS PGothic" panose="020B0600070205080204" pitchFamily="34" charset="-128"/>
                </a:rPr>
                <a:t>9,7</a:t>
              </a:r>
            </a:p>
          </p:txBody>
        </p:sp>
        <p:sp>
          <p:nvSpPr>
            <p:cNvPr id="524324" name="Text Box 41"/>
            <p:cNvSpPr txBox="1">
              <a:spLocks noChangeArrowheads="1"/>
            </p:cNvSpPr>
            <p:nvPr/>
          </p:nvSpPr>
          <p:spPr bwMode="auto">
            <a:xfrm>
              <a:off x="4319" y="1244"/>
              <a:ext cx="342" cy="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de-DE" altLang="de-DE" sz="1000" b="1">
                  <a:solidFill>
                    <a:srgbClr val="000000"/>
                  </a:solidFill>
                  <a:latin typeface="Arial" panose="020B0604020202020204" pitchFamily="34" charset="0"/>
                  <a:ea typeface="MS PGothic" panose="020B0600070205080204" pitchFamily="34" charset="-128"/>
                </a:rPr>
                <a:t>27,4</a:t>
              </a:r>
            </a:p>
          </p:txBody>
        </p:sp>
      </p:grpSp>
      <p:sp>
        <p:nvSpPr>
          <p:cNvPr id="524292" name="Rechteck 1"/>
          <p:cNvSpPr>
            <a:spLocks noChangeArrowheads="1"/>
          </p:cNvSpPr>
          <p:nvPr/>
        </p:nvSpPr>
        <p:spPr bwMode="auto">
          <a:xfrm>
            <a:off x="2207569" y="1278152"/>
            <a:ext cx="7408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de-DE" sz="1100" b="1" dirty="0">
                <a:solidFill>
                  <a:srgbClr val="333333"/>
                </a:solidFill>
                <a:latin typeface="Arial" panose="020B0604020202020204" pitchFamily="34" charset="0"/>
                <a:ea typeface="MS PGothic" panose="020B0600070205080204" pitchFamily="34" charset="-128"/>
                <a:cs typeface="Arial" panose="020B0604020202020204" pitchFamily="34" charset="0"/>
              </a:rPr>
              <a:t>7241 suicidal acts, completed suicides (9.4%); 73.8% of completed suicides</a:t>
            </a:r>
          </a:p>
          <a:p>
            <a:pPr algn="ctr" eaLnBrk="1" hangingPunct="1"/>
            <a:r>
              <a:rPr lang="en-GB" altLang="de-DE" sz="1100" b="1" dirty="0">
                <a:solidFill>
                  <a:srgbClr val="333333"/>
                </a:solidFill>
                <a:latin typeface="Arial" panose="020B0604020202020204" pitchFamily="34" charset="0"/>
                <a:ea typeface="MS PGothic" panose="020B0600070205080204" pitchFamily="34" charset="-128"/>
                <a:cs typeface="Arial" panose="020B0604020202020204" pitchFamily="34" charset="0"/>
              </a:rPr>
              <a:t>and 43.5 % of attempted suicides conducted by men</a:t>
            </a:r>
            <a:endParaRPr lang="de-DE" altLang="de-DE" sz="1100" b="1" dirty="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37" name="Textfeld 36"/>
          <p:cNvSpPr txBox="1"/>
          <p:nvPr/>
        </p:nvSpPr>
        <p:spPr>
          <a:xfrm>
            <a:off x="2063552" y="5949281"/>
            <a:ext cx="7920880" cy="246221"/>
          </a:xfrm>
          <a:prstGeom prst="rect">
            <a:avLst/>
          </a:prstGeom>
          <a:noFill/>
        </p:spPr>
        <p:txBody>
          <a:bodyPr wrap="square">
            <a:spAutoFit/>
          </a:bodyPr>
          <a:lstStyle/>
          <a:p>
            <a:pPr>
              <a:defRPr/>
            </a:pPr>
            <a:r>
              <a:rPr lang="en-GB" altLang="de-DE" sz="1000" dirty="0">
                <a:solidFill>
                  <a:prstClr val="black"/>
                </a:solidFill>
                <a:latin typeface="Arial" panose="020B0604020202020204" pitchFamily="34" charset="0"/>
                <a:cs typeface="Arial" panose="020B0604020202020204" pitchFamily="34" charset="0"/>
              </a:rPr>
              <a:t>Data from OSPI-intervention and control regions (two or three years per country between 2008 and 2011); MERGL et al (2015), </a:t>
            </a:r>
            <a:r>
              <a:rPr lang="en-GB" altLang="de-DE" sz="1000" dirty="0" err="1">
                <a:solidFill>
                  <a:prstClr val="black"/>
                </a:solidFill>
                <a:latin typeface="Arial" panose="020B0604020202020204" pitchFamily="34" charset="0"/>
                <a:cs typeface="Arial" panose="020B0604020202020204" pitchFamily="34" charset="0"/>
              </a:rPr>
              <a:t>Plos</a:t>
            </a:r>
            <a:r>
              <a:rPr lang="en-GB" altLang="de-DE" sz="1000" dirty="0">
                <a:solidFill>
                  <a:prstClr val="black"/>
                </a:solidFill>
                <a:latin typeface="Arial" panose="020B0604020202020204" pitchFamily="34" charset="0"/>
                <a:cs typeface="Arial" panose="020B0604020202020204" pitchFamily="34" charset="0"/>
              </a:rPr>
              <a:t> One</a:t>
            </a:r>
            <a:endParaRPr lang="de-DE" altLang="de-DE" sz="1000" dirty="0">
              <a:solidFill>
                <a:prstClr val="black"/>
              </a:solidFill>
              <a:latin typeface="Arial" panose="020B0604020202020204" pitchFamily="34" charset="0"/>
              <a:cs typeface="Arial" panose="020B0604020202020204" pitchFamily="34" charset="0"/>
            </a:endParaRPr>
          </a:p>
        </p:txBody>
      </p:sp>
      <p:sp>
        <p:nvSpPr>
          <p:cNvPr id="36" name="Text Box 27">
            <a:extLst>
              <a:ext uri="{FF2B5EF4-FFF2-40B4-BE49-F238E27FC236}">
                <a16:creationId xmlns:a16="http://schemas.microsoft.com/office/drawing/2014/main" id="{0E6F3E80-4456-4C58-9515-6E393737A93C}"/>
              </a:ext>
            </a:extLst>
          </p:cNvPr>
          <p:cNvSpPr txBox="1">
            <a:spLocks noChangeArrowheads="1"/>
          </p:cNvSpPr>
          <p:nvPr/>
        </p:nvSpPr>
        <p:spPr bwMode="auto">
          <a:xfrm>
            <a:off x="8132462" y="1729958"/>
            <a:ext cx="1225074" cy="27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GB" altLang="de-DE" sz="1200" dirty="0" err="1">
                <a:solidFill>
                  <a:srgbClr val="EEECE1"/>
                </a:solidFill>
                <a:latin typeface="Arial" panose="020B0604020202020204" pitchFamily="34" charset="0"/>
                <a:ea typeface="MS PGothic" panose="020B0600070205080204" pitchFamily="34" charset="-128"/>
              </a:rPr>
              <a:t>OtherMeans</a:t>
            </a:r>
            <a:endParaRPr lang="en-GB" altLang="de-DE" sz="1200" dirty="0">
              <a:solidFill>
                <a:srgbClr val="EEECE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0195295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Scanne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96976"/>
            <a:ext cx="92170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3"/>
          <p:cNvSpPr txBox="1">
            <a:spLocks noChangeArrowheads="1"/>
          </p:cNvSpPr>
          <p:nvPr/>
        </p:nvSpPr>
        <p:spPr bwMode="auto">
          <a:xfrm>
            <a:off x="4572000" y="6092825"/>
            <a:ext cx="2540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Jeffrey et al. 2008, JAMA</a:t>
            </a:r>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3908" name="Text Box 4"/>
          <p:cNvSpPr txBox="1">
            <a:spLocks noChangeArrowheads="1"/>
          </p:cNvSpPr>
          <p:nvPr/>
        </p:nvSpPr>
        <p:spPr bwMode="auto">
          <a:xfrm>
            <a:off x="1524000" y="0"/>
            <a:ext cx="90534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Annual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suicide</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rates</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for</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males</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and</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females</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aged</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10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to</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19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years</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in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the</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United States, 1996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through</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2005</a:t>
            </a:r>
          </a:p>
        </p:txBody>
      </p:sp>
      <p:sp>
        <p:nvSpPr>
          <p:cNvPr id="123909" name="Rectangle 5"/>
          <p:cNvSpPr>
            <a:spLocks noChangeArrowheads="1"/>
          </p:cNvSpPr>
          <p:nvPr/>
        </p:nvSpPr>
        <p:spPr bwMode="auto">
          <a:xfrm>
            <a:off x="1774826" y="4797425"/>
            <a:ext cx="8893175" cy="1079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Estimated </a:t>
            </a:r>
            <a:r>
              <a:rPr kumimoji="0" lang="de-DE" altLang="de-DE"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excess youth suicide deaths</a:t>
            </a:r>
            <a:r>
              <a:rPr kumimoji="0" lang="de-DE" alt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in 2004 and 2005: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326 +  292</a:t>
            </a:r>
            <a:r>
              <a:rPr kumimoji="0" lang="de-DE" alt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41800507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3"/>
          <p:cNvPicPr>
            <a:picLocks noChangeAspect="1" noChangeArrowheads="1"/>
          </p:cNvPicPr>
          <p:nvPr/>
        </p:nvPicPr>
        <p:blipFill>
          <a:blip r:embed="rId3">
            <a:extLst>
              <a:ext uri="{28A0092B-C50C-407E-A947-70E740481C1C}">
                <a14:useLocalDpi xmlns:a14="http://schemas.microsoft.com/office/drawing/2010/main" val="0"/>
              </a:ext>
            </a:extLst>
          </a:blip>
          <a:srcRect l="1765" t="4655" r="2213" b="42166"/>
          <a:stretch>
            <a:fillRect/>
          </a:stretch>
        </p:blipFill>
        <p:spPr bwMode="auto">
          <a:xfrm>
            <a:off x="2217739" y="225426"/>
            <a:ext cx="803592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619" name="Abgerundetes Rechteck 1"/>
          <p:cNvSpPr>
            <a:spLocks noChangeArrowheads="1"/>
          </p:cNvSpPr>
          <p:nvPr/>
        </p:nvSpPr>
        <p:spPr bwMode="auto">
          <a:xfrm>
            <a:off x="2063751" y="5770564"/>
            <a:ext cx="8189913" cy="865187"/>
          </a:xfrm>
          <a:prstGeom prst="roundRect">
            <a:avLst>
              <a:gd name="adj" fmla="val 16667"/>
            </a:avLst>
          </a:prstGeom>
          <a:solidFill>
            <a:srgbClr val="FF0000">
              <a:alpha val="18823"/>
            </a:srgbClr>
          </a:solidFill>
          <a:ln w="222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a:ln>
                <a:noFill/>
              </a:ln>
              <a:solidFill>
                <a:srgbClr val="000000"/>
              </a:solidFill>
              <a:effectLst/>
              <a:uLnTx/>
              <a:uFillTx/>
              <a:latin typeface="Frutiger LT 45 Light" panose="020B0403030504020204" pitchFamily="34" charset="0"/>
              <a:ea typeface="+mn-ea"/>
              <a:cs typeface="+mn-cs"/>
            </a:endParaRPr>
          </a:p>
        </p:txBody>
      </p:sp>
    </p:spTree>
    <p:extLst>
      <p:ext uri="{BB962C8B-B14F-4D97-AF65-F5344CB8AC3E}">
        <p14:creationId xmlns:p14="http://schemas.microsoft.com/office/powerpoint/2010/main" val="245125895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281157"/>
            <a:ext cx="5319712"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667" name="Textfeld 4"/>
          <p:cNvSpPr txBox="1">
            <a:spLocks noChangeArrowheads="1"/>
          </p:cNvSpPr>
          <p:nvPr/>
        </p:nvSpPr>
        <p:spPr bwMode="auto">
          <a:xfrm>
            <a:off x="3863975" y="981075"/>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Gusmão et al. 2013, PLoS ONE 8: e66455</a:t>
            </a:r>
          </a:p>
        </p:txBody>
      </p:sp>
      <p:sp>
        <p:nvSpPr>
          <p:cNvPr id="241668" name="Abgerundetes Rechteck 1"/>
          <p:cNvSpPr>
            <a:spLocks noChangeArrowheads="1"/>
          </p:cNvSpPr>
          <p:nvPr/>
        </p:nvSpPr>
        <p:spPr bwMode="auto">
          <a:xfrm>
            <a:off x="7489012" y="3097431"/>
            <a:ext cx="792163" cy="431800"/>
          </a:xfrm>
          <a:prstGeom prst="roundRect">
            <a:avLst>
              <a:gd name="adj" fmla="val 16667"/>
            </a:avLst>
          </a:prstGeom>
          <a:solidFill>
            <a:srgbClr val="FF0000">
              <a:alpha val="59999"/>
            </a:srgbClr>
          </a:solidFill>
          <a:ln w="158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a:ln>
                <a:noFill/>
              </a:ln>
              <a:solidFill>
                <a:srgbClr val="000000"/>
              </a:solidFill>
              <a:effectLst/>
              <a:uLnTx/>
              <a:uFillTx/>
              <a:latin typeface="Frutiger LT 45 Light" panose="020B0403030504020204" pitchFamily="34" charset="0"/>
              <a:ea typeface="+mn-ea"/>
              <a:cs typeface="+mn-cs"/>
            </a:endParaRPr>
          </a:p>
        </p:txBody>
      </p:sp>
      <p:sp>
        <p:nvSpPr>
          <p:cNvPr id="241669" name="Abgerundetes Rechteck 5"/>
          <p:cNvSpPr>
            <a:spLocks noChangeArrowheads="1"/>
          </p:cNvSpPr>
          <p:nvPr/>
        </p:nvSpPr>
        <p:spPr bwMode="auto">
          <a:xfrm>
            <a:off x="7489011" y="3612619"/>
            <a:ext cx="792163" cy="433388"/>
          </a:xfrm>
          <a:prstGeom prst="roundRect">
            <a:avLst>
              <a:gd name="adj" fmla="val 16667"/>
            </a:avLst>
          </a:prstGeom>
          <a:solidFill>
            <a:srgbClr val="FF0000">
              <a:alpha val="59999"/>
            </a:srgbClr>
          </a:solidFill>
          <a:ln w="158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a:ln>
                <a:noFill/>
              </a:ln>
              <a:solidFill>
                <a:srgbClr val="000000"/>
              </a:solidFill>
              <a:effectLst/>
              <a:uLnTx/>
              <a:uFillTx/>
              <a:latin typeface="Frutiger LT 45 Light" panose="020B0403030504020204" pitchFamily="34" charset="0"/>
              <a:ea typeface="+mn-ea"/>
              <a:cs typeface="+mn-cs"/>
            </a:endParaRPr>
          </a:p>
        </p:txBody>
      </p:sp>
      <p:sp>
        <p:nvSpPr>
          <p:cNvPr id="241670" name="Textfeld 1"/>
          <p:cNvSpPr txBox="1">
            <a:spLocks noChangeArrowheads="1"/>
          </p:cNvSpPr>
          <p:nvPr/>
        </p:nvSpPr>
        <p:spPr bwMode="auto">
          <a:xfrm>
            <a:off x="1919536" y="44624"/>
            <a:ext cx="85689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Antidepressant</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utilisation</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and</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suicide</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in Europe: An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ecological</a:t>
            </a:r>
            <a:r>
              <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rPr>
              <a:t> multinational </a:t>
            </a:r>
            <a:r>
              <a:rPr kumimoji="0" lang="de-DE" altLang="de-DE" sz="3000" b="0" i="0" u="none" strike="noStrike" kern="1200" cap="none" spc="0" normalizeH="0" baseline="0" noProof="0" dirty="0" err="1">
                <a:ln>
                  <a:noFill/>
                </a:ln>
                <a:solidFill>
                  <a:srgbClr val="4472C4"/>
                </a:solidFill>
                <a:effectLst/>
                <a:uLnTx/>
                <a:uFillTx/>
                <a:latin typeface="Calibri Light" panose="020F0302020204030204"/>
                <a:ea typeface="+mn-ea"/>
                <a:cs typeface="+mn-cs"/>
              </a:rPr>
              <a:t>study</a:t>
            </a:r>
            <a:endParaRPr kumimoji="0" lang="de-DE" altLang="de-DE" sz="3000" b="0"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2" name="Textfeld 1"/>
          <p:cNvSpPr txBox="1"/>
          <p:nvPr/>
        </p:nvSpPr>
        <p:spPr>
          <a:xfrm>
            <a:off x="2279626" y="5604273"/>
            <a:ext cx="7416824"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Die Suizidrate korreliert sign. invers mit dem Verbrauch von Antidepressiva und sign. mit Scheidungsraten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Kein Zusammenhang mit Bruttosozialprodukt, Alkoholabusus oder Arbeitslosigkeit</a:t>
            </a:r>
          </a:p>
        </p:txBody>
      </p:sp>
    </p:spTree>
    <p:extLst>
      <p:ext uri="{BB962C8B-B14F-4D97-AF65-F5344CB8AC3E}">
        <p14:creationId xmlns:p14="http://schemas.microsoft.com/office/powerpoint/2010/main" val="7586119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2135562" y="548683"/>
            <a:ext cx="7056782" cy="792287"/>
          </a:xfrm>
        </p:spPr>
        <p:txBody>
          <a:bodyPr/>
          <a:lstStyle/>
          <a:p>
            <a:pPr marL="0" indent="0">
              <a:buNone/>
            </a:pPr>
            <a:r>
              <a:rPr lang="en-US" dirty="0" err="1">
                <a:solidFill>
                  <a:srgbClr val="0070C0"/>
                </a:solidFill>
              </a:rPr>
              <a:t>Suizidraten</a:t>
            </a:r>
            <a:r>
              <a:rPr lang="en-US" dirty="0">
                <a:solidFill>
                  <a:srgbClr val="0070C0"/>
                </a:solidFill>
              </a:rPr>
              <a:t> und </a:t>
            </a:r>
            <a:r>
              <a:rPr lang="en-US" dirty="0" err="1">
                <a:solidFill>
                  <a:srgbClr val="0070C0"/>
                </a:solidFill>
              </a:rPr>
              <a:t>ungeklärte</a:t>
            </a:r>
            <a:r>
              <a:rPr lang="en-US" dirty="0">
                <a:solidFill>
                  <a:srgbClr val="0070C0"/>
                </a:solidFill>
              </a:rPr>
              <a:t> </a:t>
            </a:r>
            <a:r>
              <a:rPr lang="en-US" dirty="0" err="1">
                <a:solidFill>
                  <a:srgbClr val="0070C0"/>
                </a:solidFill>
              </a:rPr>
              <a:t>Todesursachen</a:t>
            </a:r>
            <a:br>
              <a:rPr lang="en-US" dirty="0">
                <a:solidFill>
                  <a:srgbClr val="0070C0"/>
                </a:solidFill>
              </a:rPr>
            </a:br>
            <a:r>
              <a:rPr lang="en-US" dirty="0">
                <a:solidFill>
                  <a:srgbClr val="0070C0"/>
                </a:solidFill>
              </a:rPr>
              <a:t>Deutschland (pro 100.000, </a:t>
            </a:r>
            <a:r>
              <a:rPr lang="en-US" dirty="0" err="1">
                <a:solidFill>
                  <a:srgbClr val="0070C0"/>
                </a:solidFill>
              </a:rPr>
              <a:t>altersstandardisiert</a:t>
            </a:r>
            <a:r>
              <a:rPr lang="en-US" dirty="0">
                <a:solidFill>
                  <a:srgbClr val="0070C0"/>
                </a:solidFill>
              </a:rPr>
              <a:t>)</a:t>
            </a:r>
          </a:p>
          <a:p>
            <a:endParaRPr lang="de-DE" dirty="0"/>
          </a:p>
        </p:txBody>
      </p:sp>
      <p:graphicFrame>
        <p:nvGraphicFramePr>
          <p:cNvPr id="4" name="Diagramm 3"/>
          <p:cNvGraphicFramePr>
            <a:graphicFrameLocks/>
          </p:cNvGraphicFramePr>
          <p:nvPr/>
        </p:nvGraphicFramePr>
        <p:xfrm>
          <a:off x="1847528" y="1596528"/>
          <a:ext cx="864096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6456041" y="5888656"/>
            <a:ext cx="3940651" cy="415498"/>
          </a:xfrm>
          <a:prstGeom prst="rect">
            <a:avLst/>
          </a:prstGeom>
          <a:noFill/>
        </p:spPr>
        <p:txBody>
          <a:bodyPr wrap="square" rtlCol="0">
            <a:spAutoFit/>
          </a:bodyPr>
          <a:lstStyle/>
          <a:p>
            <a:pPr algn="r">
              <a:defRPr/>
            </a:pPr>
            <a:r>
              <a:rPr lang="de-DE" sz="1000" i="1" dirty="0">
                <a:solidFill>
                  <a:prstClr val="black"/>
                </a:solidFill>
                <a:latin typeface="Frutiger LT 45 Light" panose="020B0403030504020204" pitchFamily="34" charset="0"/>
              </a:rPr>
              <a:t>Quelle: Todesursachenstatistik, Statistisches Bundesamt, www.gbe-bund.de, Zugriff Juni 2020</a:t>
            </a:r>
          </a:p>
        </p:txBody>
      </p:sp>
      <p:sp>
        <p:nvSpPr>
          <p:cNvPr id="6" name="Textfeld 5">
            <a:extLst>
              <a:ext uri="{FF2B5EF4-FFF2-40B4-BE49-F238E27FC236}">
                <a16:creationId xmlns:a16="http://schemas.microsoft.com/office/drawing/2014/main" id="{D35C7966-855D-4C0F-B541-DE0E6D785B36}"/>
              </a:ext>
            </a:extLst>
          </p:cNvPr>
          <p:cNvSpPr txBox="1"/>
          <p:nvPr/>
        </p:nvSpPr>
        <p:spPr>
          <a:xfrm>
            <a:off x="2135562" y="5773241"/>
            <a:ext cx="2762402" cy="646331"/>
          </a:xfrm>
          <a:prstGeom prst="rect">
            <a:avLst/>
          </a:prstGeom>
          <a:noFill/>
        </p:spPr>
        <p:txBody>
          <a:bodyPr wrap="square" rtlCol="0">
            <a:spAutoFit/>
          </a:bodyPr>
          <a:lstStyle/>
          <a:p>
            <a:pPr defTabSz="628650">
              <a:defRPr/>
            </a:pPr>
            <a:r>
              <a:rPr lang="de-DE" sz="1200" dirty="0">
                <a:solidFill>
                  <a:prstClr val="black"/>
                </a:solidFill>
                <a:latin typeface="Arial"/>
              </a:rPr>
              <a:t>Ungeklärte Todesursachen:</a:t>
            </a:r>
            <a:br>
              <a:rPr lang="de-DE" sz="1200" dirty="0">
                <a:solidFill>
                  <a:prstClr val="black"/>
                </a:solidFill>
                <a:latin typeface="Arial"/>
              </a:rPr>
            </a:br>
            <a:r>
              <a:rPr lang="de-DE" sz="1200" dirty="0">
                <a:solidFill>
                  <a:prstClr val="black"/>
                </a:solidFill>
                <a:latin typeface="Arial"/>
              </a:rPr>
              <a:t>ICD-10:	Y10-Y34</a:t>
            </a:r>
            <a:br>
              <a:rPr lang="de-DE" sz="1200" dirty="0">
                <a:solidFill>
                  <a:prstClr val="black"/>
                </a:solidFill>
                <a:latin typeface="Arial"/>
              </a:rPr>
            </a:br>
            <a:r>
              <a:rPr lang="de-DE" sz="1200" dirty="0">
                <a:solidFill>
                  <a:prstClr val="black"/>
                </a:solidFill>
                <a:latin typeface="Arial"/>
              </a:rPr>
              <a:t>ICD-9: 	E980-E989</a:t>
            </a:r>
          </a:p>
        </p:txBody>
      </p:sp>
    </p:spTree>
    <p:extLst>
      <p:ext uri="{BB962C8B-B14F-4D97-AF65-F5344CB8AC3E}">
        <p14:creationId xmlns:p14="http://schemas.microsoft.com/office/powerpoint/2010/main" val="1628690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2135560" y="548681"/>
            <a:ext cx="6875090" cy="1224558"/>
          </a:xfrm>
        </p:spPr>
        <p:txBody>
          <a:bodyPr>
            <a:normAutofit fontScale="32500" lnSpcReduction="20000"/>
          </a:bodyPr>
          <a:lstStyle/>
          <a:p>
            <a:pPr marL="0" indent="0">
              <a:buNone/>
            </a:pPr>
            <a:r>
              <a:rPr lang="de-DE" sz="9800" dirty="0">
                <a:solidFill>
                  <a:srgbClr val="0070C0"/>
                </a:solidFill>
              </a:rPr>
              <a:t>BVerfG-Urteil vom 26. Februar 2020</a:t>
            </a:r>
          </a:p>
          <a:p>
            <a:pPr marL="0" indent="0">
              <a:buNone/>
            </a:pPr>
            <a:r>
              <a:rPr lang="de-DE" sz="8000" dirty="0">
                <a:solidFill>
                  <a:srgbClr val="0070C0"/>
                </a:solidFill>
              </a:rPr>
              <a:t>Verbot der geschäftsmäßigen Förderung der Selbsttötung (§217 StGB) ist verfassungswidrig</a:t>
            </a:r>
          </a:p>
          <a:p>
            <a:endParaRPr lang="de-DE" b="0" dirty="0"/>
          </a:p>
        </p:txBody>
      </p:sp>
      <p:sp>
        <p:nvSpPr>
          <p:cNvPr id="3" name="Inhaltsplatzhalter 2"/>
          <p:cNvSpPr>
            <a:spLocks noGrp="1"/>
          </p:cNvSpPr>
          <p:nvPr>
            <p:ph idx="1"/>
          </p:nvPr>
        </p:nvSpPr>
        <p:spPr/>
        <p:txBody>
          <a:bodyPr/>
          <a:lstStyle/>
          <a:p>
            <a:endParaRPr lang="de-DE" dirty="0"/>
          </a:p>
          <a:p>
            <a:pPr marL="0" indent="0">
              <a:buNone/>
            </a:pPr>
            <a:r>
              <a:rPr lang="de-DE" dirty="0">
                <a:solidFill>
                  <a:srgbClr val="0070C0"/>
                </a:solidFill>
              </a:rPr>
              <a:t>Argumentation:</a:t>
            </a:r>
          </a:p>
          <a:p>
            <a:pPr marL="0" indent="0">
              <a:buNone/>
            </a:pPr>
            <a:r>
              <a:rPr lang="de-DE" dirty="0"/>
              <a:t> </a:t>
            </a:r>
          </a:p>
          <a:p>
            <a:pPr marL="266700" indent="-266700"/>
            <a:r>
              <a:rPr lang="de-DE" sz="1800" dirty="0"/>
              <a:t>BVG betont Recht auf selbstbestimmtes Sterben</a:t>
            </a:r>
          </a:p>
          <a:p>
            <a:pPr marL="285750" indent="-285750"/>
            <a:r>
              <a:rPr lang="de-DE" sz="1800" dirty="0"/>
              <a:t>schließt auch die Freiheit zum Suizid ein (?) </a:t>
            </a:r>
          </a:p>
          <a:p>
            <a:pPr marL="285750" indent="-285750"/>
            <a:r>
              <a:rPr lang="de-DE" sz="1800" dirty="0"/>
              <a:t>hierbei auf die freiwillige Hilfe Dritter zurückzugreifen</a:t>
            </a:r>
          </a:p>
          <a:p>
            <a:pPr marL="285750" indent="-285750"/>
            <a:r>
              <a:rPr lang="de-DE" sz="1800" dirty="0"/>
              <a:t>Gesetzgeber muss dafür sorgen, dass dem Recht, sein Leben selbstbestimmt zu beenden, hinreichend Raum zur Entfaltung und Umsetzung verbleibt (?)</a:t>
            </a:r>
          </a:p>
          <a:p>
            <a:pPr marL="285750" indent="-285750"/>
            <a:r>
              <a:rPr lang="de-DE" sz="1800" dirty="0"/>
              <a:t>Gesetz verstößt gegen Grundgesetz, da es die Möglichkeit einer assistierten Selbsttötung faktisch weitgehend entleert (jenseits der geschäftsmäßigen Angebote der Suizidhilfe keine verlässlichen realen Möglichkeiten)</a:t>
            </a:r>
          </a:p>
          <a:p>
            <a:endParaRPr lang="de-DE" dirty="0"/>
          </a:p>
          <a:p>
            <a:endParaRPr lang="de-DE" dirty="0"/>
          </a:p>
        </p:txBody>
      </p:sp>
      <p:sp>
        <p:nvSpPr>
          <p:cNvPr id="4" name="Textplatzhalter 3"/>
          <p:cNvSpPr>
            <a:spLocks noGrp="1"/>
          </p:cNvSpPr>
          <p:nvPr>
            <p:ph type="body" sz="quarter" idx="13"/>
          </p:nvPr>
        </p:nvSpPr>
        <p:spPr/>
        <p:txBody>
          <a:bodyPr>
            <a:normAutofit lnSpcReduction="10000"/>
          </a:bodyPr>
          <a:lstStyle/>
          <a:p>
            <a:endParaRPr lang="de-DE"/>
          </a:p>
        </p:txBody>
      </p:sp>
    </p:spTree>
    <p:extLst>
      <p:ext uri="{BB962C8B-B14F-4D97-AF65-F5344CB8AC3E}">
        <p14:creationId xmlns:p14="http://schemas.microsoft.com/office/powerpoint/2010/main" val="3105484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2135559" y="548681"/>
            <a:ext cx="6484565" cy="1403944"/>
          </a:xfrm>
        </p:spPr>
        <p:txBody>
          <a:bodyPr>
            <a:normAutofit/>
          </a:bodyPr>
          <a:lstStyle/>
          <a:p>
            <a:pPr marL="0" indent="0">
              <a:buNone/>
            </a:pPr>
            <a:r>
              <a:rPr lang="de-DE" dirty="0">
                <a:solidFill>
                  <a:srgbClr val="0070C0"/>
                </a:solidFill>
              </a:rPr>
              <a:t>BVerfG-Urteil vom 26. Februar 2020</a:t>
            </a:r>
          </a:p>
          <a:p>
            <a:pPr marL="0" indent="0">
              <a:buNone/>
            </a:pPr>
            <a:r>
              <a:rPr lang="de-DE" sz="2000" dirty="0">
                <a:solidFill>
                  <a:srgbClr val="0070C0"/>
                </a:solidFill>
              </a:rPr>
              <a:t>Verbot der geschäftsmäßigen Förderung der Selbsttötung (§217 StGB) ist verfassungswidrig</a:t>
            </a:r>
          </a:p>
          <a:p>
            <a:endParaRPr lang="de-DE" b="0" dirty="0"/>
          </a:p>
        </p:txBody>
      </p:sp>
      <p:sp>
        <p:nvSpPr>
          <p:cNvPr id="3" name="Inhaltsplatzhalter 2"/>
          <p:cNvSpPr>
            <a:spLocks noGrp="1"/>
          </p:cNvSpPr>
          <p:nvPr>
            <p:ph idx="1"/>
          </p:nvPr>
        </p:nvSpPr>
        <p:spPr/>
        <p:txBody>
          <a:bodyPr/>
          <a:lstStyle/>
          <a:p>
            <a:endParaRPr lang="de-DE" dirty="0"/>
          </a:p>
          <a:p>
            <a:endParaRPr lang="de-DE" sz="1800" dirty="0"/>
          </a:p>
          <a:p>
            <a:endParaRPr lang="de-DE" sz="1800" dirty="0"/>
          </a:p>
          <a:p>
            <a:r>
              <a:rPr lang="de-DE" sz="1800" dirty="0"/>
              <a:t>Anliegen des Schutzes Dritter (Nachahmungseffekte) rechtfertigt nicht die Entleerung des Rechts des Einzelnen auf Selbsttötung</a:t>
            </a:r>
          </a:p>
          <a:p>
            <a:r>
              <a:rPr lang="de-DE" sz="1800" dirty="0"/>
              <a:t>Konsistente Ausgestaltung des Berufsrecht der Ärzte und Apotheker, auch Betäubungsmittelrecht</a:t>
            </a:r>
          </a:p>
          <a:p>
            <a:r>
              <a:rPr lang="de-DE" sz="1800" dirty="0"/>
              <a:t>Klar ist: eine Verpflichtung zur Suizidhilfe darf es nicht geben</a:t>
            </a:r>
          </a:p>
          <a:p>
            <a:r>
              <a:rPr lang="de-DE" sz="1800" dirty="0"/>
              <a:t>Verbot der Tötung auf Verlangen bleibt bestehen</a:t>
            </a:r>
          </a:p>
          <a:p>
            <a:endParaRPr lang="de-DE" dirty="0"/>
          </a:p>
          <a:p>
            <a:endParaRPr lang="de-DE" dirty="0"/>
          </a:p>
        </p:txBody>
      </p:sp>
      <p:sp>
        <p:nvSpPr>
          <p:cNvPr id="4" name="Textplatzhalter 3"/>
          <p:cNvSpPr>
            <a:spLocks noGrp="1"/>
          </p:cNvSpPr>
          <p:nvPr>
            <p:ph type="body" sz="quarter" idx="13"/>
          </p:nvPr>
        </p:nvSpPr>
        <p:spPr/>
        <p:txBody>
          <a:bodyPr>
            <a:normAutofit lnSpcReduction="10000"/>
          </a:bodyPr>
          <a:lstStyle/>
          <a:p>
            <a:endParaRPr lang="de-DE"/>
          </a:p>
        </p:txBody>
      </p:sp>
    </p:spTree>
    <p:extLst>
      <p:ext uri="{BB962C8B-B14F-4D97-AF65-F5344CB8AC3E}">
        <p14:creationId xmlns:p14="http://schemas.microsoft.com/office/powerpoint/2010/main" val="270262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e-DE" dirty="0">
                <a:solidFill>
                  <a:srgbClr val="0070C0"/>
                </a:solidFill>
              </a:rPr>
              <a:t>Verordnung von Neuro-Psychopharmaka</a:t>
            </a:r>
          </a:p>
        </p:txBody>
      </p:sp>
      <p:sp>
        <p:nvSpPr>
          <p:cNvPr id="8" name="Textplatzhalter 7"/>
          <p:cNvSpPr>
            <a:spLocks noGrp="1"/>
          </p:cNvSpPr>
          <p:nvPr>
            <p:ph type="body" sz="quarter" idx="13"/>
          </p:nvPr>
        </p:nvSpPr>
        <p:spPr>
          <a:prstGeom prst="rect">
            <a:avLst/>
          </a:prstGeom>
        </p:spPr>
        <p:txBody>
          <a:bodyPr>
            <a:normAutofit lnSpcReduction="10000"/>
          </a:bodyPr>
          <a:lstStyle/>
          <a:p>
            <a:endParaRPr lang="de-DE" dirty="0"/>
          </a:p>
        </p:txBody>
      </p:sp>
      <p:sp>
        <p:nvSpPr>
          <p:cNvPr id="6" name="Textfeld 5">
            <a:extLst>
              <a:ext uri="{FF2B5EF4-FFF2-40B4-BE49-F238E27FC236}">
                <a16:creationId xmlns:a16="http://schemas.microsoft.com/office/drawing/2014/main" id="{300DD985-81C2-4ED3-891B-8FECF7F29E91}"/>
              </a:ext>
            </a:extLst>
          </p:cNvPr>
          <p:cNvSpPr txBox="1"/>
          <p:nvPr/>
        </p:nvSpPr>
        <p:spPr>
          <a:xfrm>
            <a:off x="2144988" y="5949280"/>
            <a:ext cx="4262705" cy="215444"/>
          </a:xfrm>
          <a:prstGeom prst="rect">
            <a:avLst/>
          </a:prstGeom>
          <a:noFill/>
        </p:spPr>
        <p:txBody>
          <a:bodyPr wrap="none" rtlCol="0">
            <a:spAutoFit/>
          </a:bodyPr>
          <a:lstStyle/>
          <a:p>
            <a:r>
              <a:rPr lang="de-DE" sz="800" dirty="0"/>
              <a:t>Quelle: Fritze, Verordnung von Neuro-Psychopharmaka. </a:t>
            </a:r>
            <a:r>
              <a:rPr lang="de-DE" sz="800"/>
              <a:t>Psychopharmakotherapie </a:t>
            </a:r>
            <a:r>
              <a:rPr lang="de-DE" sz="800" dirty="0"/>
              <a:t>2020;27:57-61.</a:t>
            </a:r>
          </a:p>
        </p:txBody>
      </p:sp>
      <p:pic>
        <p:nvPicPr>
          <p:cNvPr id="9" name="Inhaltsplatzhalter 8">
            <a:extLst>
              <a:ext uri="{FF2B5EF4-FFF2-40B4-BE49-F238E27FC236}">
                <a16:creationId xmlns:a16="http://schemas.microsoft.com/office/drawing/2014/main" id="{D2F92E05-D7D4-40E4-9C96-C01EAAF5205E}"/>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3288"/>
          <a:stretch/>
        </p:blipFill>
        <p:spPr>
          <a:xfrm>
            <a:off x="2981184" y="1340769"/>
            <a:ext cx="6230066" cy="4536504"/>
          </a:xfrm>
        </p:spPr>
      </p:pic>
    </p:spTree>
    <p:extLst>
      <p:ext uri="{BB962C8B-B14F-4D97-AF65-F5344CB8AC3E}">
        <p14:creationId xmlns:p14="http://schemas.microsoft.com/office/powerpoint/2010/main" val="3024385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1998663" y="1557338"/>
            <a:ext cx="8229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1200"/>
              </a:spcAft>
              <a:buClrTx/>
              <a:buSzTx/>
              <a:buFontTx/>
              <a:buNone/>
              <a:tabLst/>
              <a:defRPr/>
            </a:pPr>
            <a:r>
              <a:rPr kumimoji="0" lang="de-DE" sz="25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Zentrale Behandlungssäulen</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Medikamentöse Behandlung (v.a. Antidepressiva)</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Psychotherapie (Wirksamkeit für kognitive Verhaltenstherapie am besten belegt)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ts val="1200"/>
              </a:spcAft>
              <a:buClrTx/>
              <a:buSzTx/>
              <a:buFontTx/>
              <a:buNone/>
              <a:tabLst/>
              <a:defRPr/>
            </a:pPr>
            <a:r>
              <a:rPr kumimoji="0" lang="de-DE" sz="25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Weitere Behandlungsverfahren</a:t>
            </a:r>
            <a:endPar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Lichttherapie (Wirkung bei saisonaler Depression belegt)</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Wachtherapie (meist nur im Rahmen stationärer Therapie möglich)</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EKT (bei schwerer therapieresistenter Depression)</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körperliches Training</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de-DE" sz="25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rTMS</a:t>
            </a: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(repetitive </a:t>
            </a:r>
            <a:r>
              <a:rPr kumimoji="0" lang="de-DE" sz="25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transkranielle</a:t>
            </a: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Magnetstimulation)</a:t>
            </a:r>
          </a:p>
        </p:txBody>
      </p:sp>
      <p:sp>
        <p:nvSpPr>
          <p:cNvPr id="220163" name="Text Box 4"/>
          <p:cNvSpPr txBox="1">
            <a:spLocks noChangeArrowheads="1"/>
          </p:cNvSpPr>
          <p:nvPr/>
        </p:nvSpPr>
        <p:spPr bwMode="auto">
          <a:xfrm>
            <a:off x="7924800" y="4175125"/>
            <a:ext cx="300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Frutiger LT 45 Light" pitchFamily="34" charset="0"/>
                <a:ea typeface="ＭＳ Ｐゴシック" panose="020B0600070205080204" pitchFamily="34" charset="-128"/>
              </a:defRPr>
            </a:lvl1pPr>
            <a:lvl2pPr marL="742950" indent="-285750">
              <a:spcBef>
                <a:spcPct val="20000"/>
              </a:spcBef>
              <a:buChar char="–"/>
              <a:defRPr sz="2800">
                <a:solidFill>
                  <a:schemeClr val="tx1"/>
                </a:solidFill>
                <a:latin typeface="Frutiger LT 45 Light" pitchFamily="34" charset="0"/>
                <a:ea typeface="ＭＳ Ｐゴシック" panose="020B0600070205080204" pitchFamily="34" charset="-128"/>
              </a:defRPr>
            </a:lvl2pPr>
            <a:lvl3pPr marL="1143000" indent="-228600">
              <a:spcBef>
                <a:spcPct val="20000"/>
              </a:spcBef>
              <a:buChar char="•"/>
              <a:defRPr sz="2400">
                <a:solidFill>
                  <a:schemeClr val="tx1"/>
                </a:solidFill>
                <a:latin typeface="Frutiger LT 45 Light" pitchFamily="34" charset="0"/>
                <a:ea typeface="ＭＳ Ｐゴシック" panose="020B0600070205080204" pitchFamily="34" charset="-128"/>
              </a:defRPr>
            </a:lvl3pPr>
            <a:lvl4pPr marL="1600200" indent="-228600">
              <a:spcBef>
                <a:spcPct val="20000"/>
              </a:spcBef>
              <a:buChar char="–"/>
              <a:defRPr sz="2000">
                <a:solidFill>
                  <a:schemeClr val="tx1"/>
                </a:solidFill>
                <a:latin typeface="Frutiger LT 45 Light" pitchFamily="34" charset="0"/>
                <a:ea typeface="ＭＳ Ｐゴシック" panose="020B0600070205080204" pitchFamily="34" charset="-128"/>
              </a:defRPr>
            </a:lvl4pPr>
            <a:lvl5pPr marL="2057400" indent="-228600">
              <a:spcBef>
                <a:spcPct val="20000"/>
              </a:spcBef>
              <a:buChar char="»"/>
              <a:defRPr sz="2000">
                <a:solidFill>
                  <a:schemeClr val="tx1"/>
                </a:solidFill>
                <a:latin typeface="Frutiger LT 45 Ligh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  </a:t>
            </a:r>
            <a:endParaRPr kumimoji="0" lang="en-US" altLang="de-DE" sz="20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20164" name="TextBox 3"/>
          <p:cNvSpPr txBox="1">
            <a:spLocks noChangeArrowheads="1"/>
          </p:cNvSpPr>
          <p:nvPr/>
        </p:nvSpPr>
        <p:spPr bwMode="auto">
          <a:xfrm>
            <a:off x="1703512" y="88997"/>
            <a:ext cx="896448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Frutiger LT 45 Light" pitchFamily="34" charset="0"/>
                <a:ea typeface="ＭＳ Ｐゴシック" panose="020B0600070205080204" pitchFamily="34" charset="-128"/>
              </a:defRPr>
            </a:lvl1pPr>
            <a:lvl2pPr marL="742950" indent="-285750">
              <a:spcBef>
                <a:spcPct val="20000"/>
              </a:spcBef>
              <a:buChar char="–"/>
              <a:defRPr sz="2800">
                <a:solidFill>
                  <a:schemeClr val="tx1"/>
                </a:solidFill>
                <a:latin typeface="Frutiger LT 45 Light" pitchFamily="34" charset="0"/>
                <a:ea typeface="ＭＳ Ｐゴシック" panose="020B0600070205080204" pitchFamily="34" charset="-128"/>
              </a:defRPr>
            </a:lvl2pPr>
            <a:lvl3pPr marL="1143000" indent="-228600">
              <a:spcBef>
                <a:spcPct val="20000"/>
              </a:spcBef>
              <a:buChar char="•"/>
              <a:defRPr sz="2400">
                <a:solidFill>
                  <a:schemeClr val="tx1"/>
                </a:solidFill>
                <a:latin typeface="Frutiger LT 45 Light" pitchFamily="34" charset="0"/>
                <a:ea typeface="ＭＳ Ｐゴシック" panose="020B0600070205080204" pitchFamily="34" charset="-128"/>
              </a:defRPr>
            </a:lvl3pPr>
            <a:lvl4pPr marL="1600200" indent="-228600">
              <a:spcBef>
                <a:spcPct val="20000"/>
              </a:spcBef>
              <a:buChar char="–"/>
              <a:defRPr sz="2000">
                <a:solidFill>
                  <a:schemeClr val="tx1"/>
                </a:solidFill>
                <a:latin typeface="Frutiger LT 45 Light" pitchFamily="34" charset="0"/>
                <a:ea typeface="ＭＳ Ｐゴシック" panose="020B0600070205080204" pitchFamily="34" charset="-128"/>
              </a:defRPr>
            </a:lvl4pPr>
            <a:lvl5pPr marL="2057400" indent="-228600">
              <a:spcBef>
                <a:spcPct val="20000"/>
              </a:spcBef>
              <a:buChar char="»"/>
              <a:defRPr sz="2000">
                <a:solidFill>
                  <a:schemeClr val="tx1"/>
                </a:solidFill>
                <a:latin typeface="Frutiger LT 45 Light"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Frutiger LT 45 Light"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altLang="de-DE" sz="3600" b="0" i="0" u="none" strike="noStrike" kern="1200" cap="none" spc="0" normalizeH="0" baseline="0" noProof="0" dirty="0">
                <a:ln>
                  <a:noFill/>
                </a:ln>
                <a:solidFill>
                  <a:srgbClr val="4472C4"/>
                </a:solidFill>
                <a:effectLst/>
                <a:uLnTx/>
                <a:uFillTx/>
                <a:latin typeface="Calibri Light" panose="020F0302020204030204"/>
                <a:ea typeface="ＭＳ Ｐゴシック" panose="020B0600070205080204" pitchFamily="34" charset="-128"/>
                <a:cs typeface="+mn-cs"/>
              </a:rPr>
              <a:t>Antidepressiva: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altLang="de-DE" sz="3600" b="0" i="0" u="none" strike="noStrike" kern="1200" cap="none" spc="0" normalizeH="0" baseline="0" noProof="0" dirty="0">
                <a:ln>
                  <a:noFill/>
                </a:ln>
                <a:solidFill>
                  <a:srgbClr val="4472C4"/>
                </a:solidFill>
                <a:effectLst/>
                <a:uLnTx/>
                <a:uFillTx/>
                <a:latin typeface="Calibri Light" panose="020F0302020204030204"/>
                <a:ea typeface="ＭＳ Ｐゴシック" panose="020B0600070205080204" pitchFamily="34" charset="-128"/>
                <a:cs typeface="+mn-cs"/>
              </a:rPr>
              <a:t>Teil eines Gesamtbehandlungsplans</a:t>
            </a:r>
          </a:p>
        </p:txBody>
      </p:sp>
    </p:spTree>
    <p:extLst>
      <p:ext uri="{BB962C8B-B14F-4D97-AF65-F5344CB8AC3E}">
        <p14:creationId xmlns:p14="http://schemas.microsoft.com/office/powerpoint/2010/main" val="46117493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3"/>
          <p:cNvSpPr txBox="1">
            <a:spLocks noChangeArrowheads="1"/>
          </p:cNvSpPr>
          <p:nvPr/>
        </p:nvSpPr>
        <p:spPr bwMode="auto">
          <a:xfrm>
            <a:off x="1919536" y="1771447"/>
            <a:ext cx="8568952" cy="411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90000"/>
              </a:lnSpc>
              <a:spcBef>
                <a:spcPct val="65000"/>
              </a:spcBef>
              <a:spcAft>
                <a:spcPct val="0"/>
              </a:spcAft>
              <a:buClrTx/>
              <a:buSzTx/>
              <a:buFontTx/>
              <a:buChar char="•"/>
              <a:tabLst/>
              <a:defRPr/>
            </a:pPr>
            <a:r>
              <a:rPr kumimoji="0" lang="de-DE" altLang="de-DE" sz="25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Verändern NICHT die Persönlichkeit!</a:t>
            </a:r>
          </a:p>
          <a:p>
            <a:pPr marL="457200" marR="0" lvl="0" indent="-457200" algn="l" defTabSz="914400" rtl="0" eaLnBrk="1" fontAlgn="base" latinLnBrk="0" hangingPunct="1">
              <a:lnSpc>
                <a:spcPct val="90000"/>
              </a:lnSpc>
              <a:spcBef>
                <a:spcPct val="65000"/>
              </a:spcBef>
              <a:spcAft>
                <a:spcPct val="0"/>
              </a:spcAft>
              <a:buClrTx/>
              <a:buSzTx/>
              <a:buFontTx/>
              <a:buChar char="•"/>
              <a:tabLst/>
              <a:defRPr/>
            </a:pPr>
            <a:r>
              <a:rPr kumimoji="0" lang="de-DE" altLang="de-DE" sz="25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Machen NICHT abhängig!</a:t>
            </a:r>
          </a:p>
          <a:p>
            <a:pPr marL="457200" marR="0" lvl="0" indent="-457200" algn="l" defTabSz="914400" rtl="0" eaLnBrk="1" fontAlgn="base" latinLnBrk="0" hangingPunct="1">
              <a:lnSpc>
                <a:spcPct val="90000"/>
              </a:lnSpc>
              <a:spcBef>
                <a:spcPct val="65000"/>
              </a:spcBef>
              <a:spcAft>
                <a:spcPct val="0"/>
              </a:spcAft>
              <a:buClrTx/>
              <a:buSzTx/>
              <a:buFontTx/>
              <a:buChar char="•"/>
              <a:tabLst/>
              <a:defRPr/>
            </a:pPr>
            <a:r>
              <a:rPr kumimoji="0" lang="de-DE" altLang="de-DE" sz="25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bei NW kann auf anderes Antidepressivum umgestellt werden</a:t>
            </a:r>
          </a:p>
          <a:p>
            <a:pPr marL="457200" marR="0" lvl="0" indent="-457200" algn="l" defTabSz="914400" rtl="0" eaLnBrk="1" fontAlgn="base" latinLnBrk="0" hangingPunct="1">
              <a:lnSpc>
                <a:spcPct val="90000"/>
              </a:lnSpc>
              <a:spcBef>
                <a:spcPct val="65000"/>
              </a:spcBef>
              <a:spcAft>
                <a:spcPct val="0"/>
              </a:spcAft>
              <a:buClrTx/>
              <a:buSzTx/>
              <a:buFontTx/>
              <a:buChar char="•"/>
              <a:tabLst/>
              <a:defRPr/>
            </a:pPr>
            <a:r>
              <a:rPr kumimoji="0" lang="de-DE" altLang="de-DE" sz="25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Antidepressive Wirkung beginnt erst nach ca. 2 Wochen</a:t>
            </a:r>
          </a:p>
          <a:p>
            <a:pPr marL="457200" marR="0" lvl="0" indent="-457200" algn="l" defTabSz="914400" rtl="0" eaLnBrk="1" fontAlgn="base" latinLnBrk="0" hangingPunct="1">
              <a:lnSpc>
                <a:spcPct val="90000"/>
              </a:lnSpc>
              <a:spcBef>
                <a:spcPct val="65000"/>
              </a:spcBef>
              <a:spcAft>
                <a:spcPct val="0"/>
              </a:spcAft>
              <a:buClrTx/>
              <a:buSzTx/>
              <a:buFontTx/>
              <a:buChar char="•"/>
              <a:tabLst/>
              <a:defRPr/>
            </a:pPr>
            <a:r>
              <a:rPr kumimoji="0" lang="de-DE" altLang="de-DE" sz="25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Mögliche Nebenwirkungen beginnen meist früher, sind aber teils vorübergehend</a:t>
            </a:r>
          </a:p>
          <a:p>
            <a:pPr marL="742950" marR="0" lvl="1" indent="-285750" algn="l" defTabSz="914400" rtl="0" eaLnBrk="1" fontAlgn="base" latinLnBrk="0" hangingPunct="1">
              <a:lnSpc>
                <a:spcPct val="90000"/>
              </a:lnSpc>
              <a:spcBef>
                <a:spcPct val="65000"/>
              </a:spcBef>
              <a:spcAft>
                <a:spcPct val="0"/>
              </a:spcAft>
              <a:buClrTx/>
              <a:buSzTx/>
              <a:buFontTx/>
              <a:buChar char="-"/>
              <a:tabLst/>
              <a:defRPr/>
            </a:pPr>
            <a:endParaRPr kumimoji="0" lang="de-DE" altLang="de-DE" sz="25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88067" name="Text Box 10"/>
          <p:cNvSpPr txBox="1">
            <a:spLocks noChangeArrowheads="1"/>
          </p:cNvSpPr>
          <p:nvPr/>
        </p:nvSpPr>
        <p:spPr bwMode="auto">
          <a:xfrm>
            <a:off x="2053208" y="389798"/>
            <a:ext cx="677909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altLang="de-DE" sz="3600" b="0" i="0" u="none" strike="noStrike" kern="1200" cap="none" spc="0" normalizeH="0" baseline="0" noProof="0" dirty="0">
                <a:ln>
                  <a:noFill/>
                </a:ln>
                <a:solidFill>
                  <a:srgbClr val="4472C4"/>
                </a:solidFill>
                <a:effectLst/>
                <a:uLnTx/>
                <a:uFillTx/>
                <a:latin typeface="Calibri Light" panose="020F0302020204030204"/>
                <a:ea typeface="+mn-ea"/>
                <a:cs typeface="+mn-cs"/>
              </a:rPr>
              <a:t>Antidepressiva - Allgemeines</a:t>
            </a:r>
          </a:p>
        </p:txBody>
      </p:sp>
    </p:spTree>
    <p:extLst>
      <p:ext uri="{BB962C8B-B14F-4D97-AF65-F5344CB8AC3E}">
        <p14:creationId xmlns:p14="http://schemas.microsoft.com/office/powerpoint/2010/main" val="2280707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9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19747" y="1196752"/>
            <a:ext cx="640871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ea typeface="+mn-ea"/>
                <a:cs typeface="+mn-cs"/>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06" y="692699"/>
            <a:ext cx="1939234" cy="78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2135560" y="6135688"/>
            <a:ext cx="79208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Quelle: Jacobi et al. (2016): Studie zur Gesundheit Erwachsener in Deutschland und ihr Zusatzmodul „Psychische Gesundheit“ (DEGS1-MH)</a:t>
            </a:r>
          </a:p>
        </p:txBody>
      </p:sp>
      <p:sp>
        <p:nvSpPr>
          <p:cNvPr id="8" name="Textplatzhalter 7"/>
          <p:cNvSpPr>
            <a:spLocks noGrp="1"/>
          </p:cNvSpPr>
          <p:nvPr>
            <p:ph type="body" sz="quarter" idx="16"/>
          </p:nvPr>
        </p:nvSpPr>
        <p:spPr>
          <a:xfrm>
            <a:off x="1847529" y="116633"/>
            <a:ext cx="5760665" cy="792287"/>
          </a:xfrm>
        </p:spPr>
        <p:txBody>
          <a:bodyPr/>
          <a:lstStyle/>
          <a:p>
            <a:pPr marL="0" indent="0">
              <a:buNone/>
            </a:pPr>
            <a:r>
              <a:rPr lang="de-DE" altLang="de-DE" sz="3600" dirty="0">
                <a:solidFill>
                  <a:schemeClr val="accent5"/>
                </a:solidFill>
                <a:latin typeface="Calibri Light" panose="020F0302020204030204" pitchFamily="34" charset="0"/>
              </a:rPr>
              <a:t>Depression: Häufigkeit</a:t>
            </a:r>
          </a:p>
          <a:p>
            <a:pPr marL="0" indent="0">
              <a:buNone/>
            </a:pPr>
            <a:endParaRPr lang="de-DE" dirty="0"/>
          </a:p>
        </p:txBody>
      </p:sp>
      <p:sp>
        <p:nvSpPr>
          <p:cNvPr id="12" name="Textplatzhalter 11"/>
          <p:cNvSpPr>
            <a:spLocks noGrp="1"/>
          </p:cNvSpPr>
          <p:nvPr>
            <p:ph type="body" sz="quarter" idx="17"/>
          </p:nvPr>
        </p:nvSpPr>
        <p:spPr>
          <a:xfrm>
            <a:off x="2135561" y="1381418"/>
            <a:ext cx="5760665" cy="360040"/>
          </a:xfrm>
        </p:spPr>
        <p:txBody>
          <a:bodyPr/>
          <a:lstStyle/>
          <a:p>
            <a:pPr marL="0" indent="0">
              <a:buNone/>
            </a:pPr>
            <a:r>
              <a:rPr lang="de-DE" sz="1600" dirty="0"/>
              <a:t>Erwachsene Allgemeinbevölkerung (18-79 J.) in Deutschland</a:t>
            </a:r>
          </a:p>
          <a:p>
            <a:endParaRPr lang="de-DE" sz="1600" dirty="0"/>
          </a:p>
        </p:txBody>
      </p:sp>
      <p:graphicFrame>
        <p:nvGraphicFramePr>
          <p:cNvPr id="14" name="Inhaltsplatzhalter 13"/>
          <p:cNvGraphicFramePr>
            <a:graphicFrameLocks noGrp="1"/>
          </p:cNvGraphicFramePr>
          <p:nvPr>
            <p:ph idx="1"/>
          </p:nvPr>
        </p:nvGraphicFramePr>
        <p:xfrm>
          <a:off x="1991545" y="1773238"/>
          <a:ext cx="5904681" cy="41760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feld 2"/>
          <p:cNvSpPr txBox="1"/>
          <p:nvPr/>
        </p:nvSpPr>
        <p:spPr>
          <a:xfrm>
            <a:off x="7896226" y="2132856"/>
            <a:ext cx="2376238" cy="286232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Unipolare Depression ist die häufigste Form depressiver Erkrankungen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Frauen sind doppelt so häufig betroffen wie Männer</a:t>
            </a:r>
          </a:p>
        </p:txBody>
      </p:sp>
    </p:spTree>
    <p:extLst>
      <p:ext uri="{BB962C8B-B14F-4D97-AF65-F5344CB8AC3E}">
        <p14:creationId xmlns:p14="http://schemas.microsoft.com/office/powerpoint/2010/main" val="95171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631504" y="116632"/>
            <a:ext cx="7772400" cy="427038"/>
          </a:xfrm>
          <a:noFill/>
          <a:ln/>
        </p:spPr>
        <p:txBody>
          <a:bodyPr vert="horz" lIns="92075" tIns="46038" rIns="92075" bIns="46038" rtlCol="0" anchor="ctr">
            <a:noAutofit/>
          </a:bodyPr>
          <a:lstStyle/>
          <a:p>
            <a:pPr algn="ctr"/>
            <a:r>
              <a:rPr lang="en-US" sz="3200" dirty="0" err="1"/>
              <a:t>Antidepressiva</a:t>
            </a:r>
            <a:endParaRPr lang="en-US" sz="3200" dirty="0"/>
          </a:p>
        </p:txBody>
      </p:sp>
      <p:graphicFrame>
        <p:nvGraphicFramePr>
          <p:cNvPr id="2" name="Tabelle 1"/>
          <p:cNvGraphicFramePr>
            <a:graphicFrameLocks noGrp="1"/>
          </p:cNvGraphicFramePr>
          <p:nvPr/>
        </p:nvGraphicFramePr>
        <p:xfrm>
          <a:off x="2091545" y="654720"/>
          <a:ext cx="4753754" cy="5918984"/>
        </p:xfrm>
        <a:graphic>
          <a:graphicData uri="http://schemas.openxmlformats.org/drawingml/2006/table">
            <a:tbl>
              <a:tblPr firstRow="1" bandRow="1">
                <a:tableStyleId>{5C22544A-7EE6-4342-B048-85BDC9FD1C3A}</a:tableStyleId>
              </a:tblPr>
              <a:tblGrid>
                <a:gridCol w="2376877">
                  <a:extLst>
                    <a:ext uri="{9D8B030D-6E8A-4147-A177-3AD203B41FA5}">
                      <a16:colId xmlns:a16="http://schemas.microsoft.com/office/drawing/2014/main" val="20000"/>
                    </a:ext>
                  </a:extLst>
                </a:gridCol>
                <a:gridCol w="2376877">
                  <a:extLst>
                    <a:ext uri="{9D8B030D-6E8A-4147-A177-3AD203B41FA5}">
                      <a16:colId xmlns:a16="http://schemas.microsoft.com/office/drawing/2014/main" val="20001"/>
                    </a:ext>
                  </a:extLst>
                </a:gridCol>
              </a:tblGrid>
              <a:tr h="447824">
                <a:tc>
                  <a:txBody>
                    <a:bodyPr/>
                    <a:lstStyle/>
                    <a:p>
                      <a:endParaRPr lang="de-DE" sz="1600" dirty="0"/>
                    </a:p>
                  </a:txBody>
                  <a:tcPr/>
                </a:tc>
                <a:tc>
                  <a:txBody>
                    <a:bodyPr/>
                    <a:lstStyle/>
                    <a:p>
                      <a:r>
                        <a:rPr lang="de-DE" sz="1600"/>
                        <a:t>Beispiele</a:t>
                      </a:r>
                    </a:p>
                  </a:txBody>
                  <a:tcPr/>
                </a:tc>
                <a:extLst>
                  <a:ext uri="{0D108BD9-81ED-4DB2-BD59-A6C34878D82A}">
                    <a16:rowId xmlns:a16="http://schemas.microsoft.com/office/drawing/2014/main" val="10000"/>
                  </a:ext>
                </a:extLst>
              </a:tr>
              <a:tr h="370840">
                <a:tc>
                  <a:txBody>
                    <a:bodyPr/>
                    <a:lstStyle/>
                    <a:p>
                      <a:r>
                        <a:rPr lang="de-DE" sz="1600"/>
                        <a:t>Selektive</a:t>
                      </a:r>
                      <a:r>
                        <a:rPr lang="de-DE" sz="1600" baseline="0"/>
                        <a:t> Serotonin-Wiederaufnahmehemmer</a:t>
                      </a:r>
                      <a:endParaRPr lang="de-DE" sz="1600"/>
                    </a:p>
                  </a:txBody>
                  <a:tcPr/>
                </a:tc>
                <a:tc>
                  <a:txBody>
                    <a:bodyPr/>
                    <a:lstStyle/>
                    <a:p>
                      <a:r>
                        <a:rPr lang="de-DE" sz="1600" dirty="0"/>
                        <a:t>Citalopram</a:t>
                      </a:r>
                    </a:p>
                    <a:p>
                      <a:r>
                        <a:rPr lang="de-DE" sz="1600" dirty="0" err="1"/>
                        <a:t>Escitalopram</a:t>
                      </a:r>
                      <a:endParaRPr lang="de-DE" sz="1600" dirty="0"/>
                    </a:p>
                    <a:p>
                      <a:r>
                        <a:rPr lang="de-DE" sz="1600" dirty="0" err="1"/>
                        <a:t>Fluvoxamin</a:t>
                      </a:r>
                      <a:endParaRPr lang="de-DE" sz="1600" dirty="0"/>
                    </a:p>
                    <a:p>
                      <a:r>
                        <a:rPr lang="de-DE" sz="1600" dirty="0" err="1"/>
                        <a:t>Fluoxetin</a:t>
                      </a:r>
                      <a:endParaRPr lang="de-DE" sz="1600" dirty="0"/>
                    </a:p>
                    <a:p>
                      <a:r>
                        <a:rPr lang="de-DE" sz="1600" dirty="0" err="1"/>
                        <a:t>Paroxetin</a:t>
                      </a:r>
                      <a:endParaRPr lang="de-DE" sz="1600" dirty="0"/>
                    </a:p>
                    <a:p>
                      <a:r>
                        <a:rPr lang="de-DE" sz="1600" dirty="0" err="1"/>
                        <a:t>Sertralin</a:t>
                      </a:r>
                      <a:endParaRPr lang="de-DE" sz="16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a:t>Selektive Serotonin-Noradrenalin-</a:t>
                      </a:r>
                      <a:r>
                        <a:rPr lang="de-DE" sz="1600" baseline="0"/>
                        <a:t>Wiederaufnahmehemmer</a:t>
                      </a:r>
                      <a:endParaRPr lang="de-DE" sz="1600"/>
                    </a:p>
                  </a:txBody>
                  <a:tcPr/>
                </a:tc>
                <a:tc>
                  <a:txBody>
                    <a:bodyPr/>
                    <a:lstStyle/>
                    <a:p>
                      <a:r>
                        <a:rPr lang="de-DE" sz="1600" dirty="0" err="1"/>
                        <a:t>Duloxetin</a:t>
                      </a:r>
                      <a:endParaRPr lang="de-DE" sz="1600" dirty="0"/>
                    </a:p>
                    <a:p>
                      <a:r>
                        <a:rPr lang="de-DE" sz="1600" dirty="0" err="1"/>
                        <a:t>Venlafaxin</a:t>
                      </a:r>
                      <a:endParaRPr lang="de-DE" sz="1600" dirty="0"/>
                    </a:p>
                  </a:txBody>
                  <a:tcPr/>
                </a:tc>
                <a:extLst>
                  <a:ext uri="{0D108BD9-81ED-4DB2-BD59-A6C34878D82A}">
                    <a16:rowId xmlns:a16="http://schemas.microsoft.com/office/drawing/2014/main" val="10002"/>
                  </a:ext>
                </a:extLst>
              </a:tr>
              <a:tr h="370840">
                <a:tc>
                  <a:txBody>
                    <a:bodyPr/>
                    <a:lstStyle/>
                    <a:p>
                      <a:r>
                        <a:rPr lang="de-DE" sz="1600"/>
                        <a:t>Andere Antidepressiva</a:t>
                      </a:r>
                    </a:p>
                  </a:txBody>
                  <a:tcPr/>
                </a:tc>
                <a:tc>
                  <a:txBody>
                    <a:bodyPr/>
                    <a:lstStyle/>
                    <a:p>
                      <a:r>
                        <a:rPr lang="de-DE" sz="1600" dirty="0"/>
                        <a:t>Mirtazapin</a:t>
                      </a:r>
                    </a:p>
                    <a:p>
                      <a:r>
                        <a:rPr lang="de-DE" sz="1600" dirty="0" err="1"/>
                        <a:t>Vortioxetin</a:t>
                      </a:r>
                      <a:endParaRPr lang="de-DE" sz="1600" dirty="0"/>
                    </a:p>
                  </a:txBody>
                  <a:tcPr/>
                </a:tc>
                <a:extLst>
                  <a:ext uri="{0D108BD9-81ED-4DB2-BD59-A6C34878D82A}">
                    <a16:rowId xmlns:a16="http://schemas.microsoft.com/office/drawing/2014/main" val="10003"/>
                  </a:ext>
                </a:extLst>
              </a:tr>
              <a:tr h="370840">
                <a:tc>
                  <a:txBody>
                    <a:bodyPr/>
                    <a:lstStyle/>
                    <a:p>
                      <a:r>
                        <a:rPr lang="de-DE" sz="1600" dirty="0" err="1"/>
                        <a:t>Trizyklische</a:t>
                      </a:r>
                      <a:r>
                        <a:rPr lang="de-DE" sz="1600" dirty="0"/>
                        <a:t> Antidepressiva (nicht-selektive Wieder-</a:t>
                      </a:r>
                      <a:r>
                        <a:rPr lang="de-DE" sz="1600" dirty="0" err="1"/>
                        <a:t>aufnahmehemmer</a:t>
                      </a:r>
                      <a:r>
                        <a:rPr lang="de-DE" sz="1600" dirty="0"/>
                        <a:t>)</a:t>
                      </a:r>
                    </a:p>
                  </a:txBody>
                  <a:tcPr/>
                </a:tc>
                <a:tc>
                  <a:txBody>
                    <a:bodyPr/>
                    <a:lstStyle/>
                    <a:p>
                      <a:r>
                        <a:rPr lang="de-DE" sz="1600"/>
                        <a:t>Amitriptylin</a:t>
                      </a:r>
                    </a:p>
                    <a:p>
                      <a:r>
                        <a:rPr lang="de-DE" sz="1600"/>
                        <a:t>Clomipramin</a:t>
                      </a:r>
                    </a:p>
                  </a:txBody>
                  <a:tcPr/>
                </a:tc>
                <a:extLst>
                  <a:ext uri="{0D108BD9-81ED-4DB2-BD59-A6C34878D82A}">
                    <a16:rowId xmlns:a16="http://schemas.microsoft.com/office/drawing/2014/main" val="10004"/>
                  </a:ext>
                </a:extLst>
              </a:tr>
              <a:tr h="370840">
                <a:tc>
                  <a:txBody>
                    <a:bodyPr/>
                    <a:lstStyle/>
                    <a:p>
                      <a:r>
                        <a:rPr lang="de-DE" sz="1600"/>
                        <a:t>Noradrenalin-Dopamin-Wiederaufnahmehemmer</a:t>
                      </a:r>
                    </a:p>
                  </a:txBody>
                  <a:tcPr/>
                </a:tc>
                <a:tc>
                  <a:txBody>
                    <a:bodyPr/>
                    <a:lstStyle/>
                    <a:p>
                      <a:r>
                        <a:rPr lang="de-DE" sz="1600"/>
                        <a:t>Bupropion</a:t>
                      </a:r>
                    </a:p>
                  </a:txBody>
                  <a:tcPr/>
                </a:tc>
                <a:extLst>
                  <a:ext uri="{0D108BD9-81ED-4DB2-BD59-A6C34878D82A}">
                    <a16:rowId xmlns:a16="http://schemas.microsoft.com/office/drawing/2014/main" val="10005"/>
                  </a:ext>
                </a:extLst>
              </a:tr>
              <a:tr h="370840">
                <a:tc>
                  <a:txBody>
                    <a:bodyPr/>
                    <a:lstStyle/>
                    <a:p>
                      <a:r>
                        <a:rPr lang="de-DE" sz="1600"/>
                        <a:t>MAO-Hemmer</a:t>
                      </a:r>
                    </a:p>
                  </a:txBody>
                  <a:tcPr/>
                </a:tc>
                <a:tc>
                  <a:txBody>
                    <a:bodyPr/>
                    <a:lstStyle/>
                    <a:p>
                      <a:r>
                        <a:rPr lang="de-DE" sz="1600"/>
                        <a:t>Tranylcypromin</a:t>
                      </a:r>
                    </a:p>
                  </a:txBody>
                  <a:tcPr/>
                </a:tc>
                <a:extLst>
                  <a:ext uri="{0D108BD9-81ED-4DB2-BD59-A6C34878D82A}">
                    <a16:rowId xmlns:a16="http://schemas.microsoft.com/office/drawing/2014/main" val="10006"/>
                  </a:ext>
                </a:extLst>
              </a:tr>
              <a:tr h="370840">
                <a:tc>
                  <a:txBody>
                    <a:bodyPr/>
                    <a:lstStyle/>
                    <a:p>
                      <a:r>
                        <a:rPr lang="de-DE" sz="1600"/>
                        <a:t>Melatoninagonist</a:t>
                      </a:r>
                    </a:p>
                  </a:txBody>
                  <a:tcPr/>
                </a:tc>
                <a:tc>
                  <a:txBody>
                    <a:bodyPr/>
                    <a:lstStyle/>
                    <a:p>
                      <a:r>
                        <a:rPr lang="de-DE" sz="1600"/>
                        <a:t>Agomelatin</a:t>
                      </a:r>
                    </a:p>
                  </a:txBody>
                  <a:tcPr/>
                </a:tc>
                <a:extLst>
                  <a:ext uri="{0D108BD9-81ED-4DB2-BD59-A6C34878D82A}">
                    <a16:rowId xmlns:a16="http://schemas.microsoft.com/office/drawing/2014/main" val="10007"/>
                  </a:ext>
                </a:extLst>
              </a:tr>
              <a:tr h="370840">
                <a:tc>
                  <a:txBody>
                    <a:bodyPr/>
                    <a:lstStyle/>
                    <a:p>
                      <a:r>
                        <a:rPr lang="de-DE" sz="1600" dirty="0"/>
                        <a:t>Atypische Antidepressiva</a:t>
                      </a:r>
                    </a:p>
                  </a:txBody>
                  <a:tcPr/>
                </a:tc>
                <a:tc>
                  <a:txBody>
                    <a:bodyPr/>
                    <a:lstStyle/>
                    <a:p>
                      <a:r>
                        <a:rPr lang="de-DE" sz="1600" dirty="0" err="1"/>
                        <a:t>Mianserin</a:t>
                      </a:r>
                      <a:endParaRPr lang="de-DE" sz="1600" dirty="0"/>
                    </a:p>
                  </a:txBody>
                  <a:tcPr/>
                </a:tc>
                <a:extLst>
                  <a:ext uri="{0D108BD9-81ED-4DB2-BD59-A6C34878D82A}">
                    <a16:rowId xmlns:a16="http://schemas.microsoft.com/office/drawing/2014/main" val="10008"/>
                  </a:ext>
                </a:extLst>
              </a:tr>
            </a:tbl>
          </a:graphicData>
        </a:graphic>
      </p:graphicFrame>
      <p:sp>
        <p:nvSpPr>
          <p:cNvPr id="3" name="Textfeld 2"/>
          <p:cNvSpPr txBox="1"/>
          <p:nvPr/>
        </p:nvSpPr>
        <p:spPr>
          <a:xfrm>
            <a:off x="7415464" y="1399675"/>
            <a:ext cx="3108827" cy="954107"/>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oft First-Line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gute Überdosierungssicherheit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gute Handhabbarkeit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Textfeld 4"/>
          <p:cNvSpPr txBox="1"/>
          <p:nvPr/>
        </p:nvSpPr>
        <p:spPr>
          <a:xfrm>
            <a:off x="7415464" y="2480510"/>
            <a:ext cx="3095459" cy="523220"/>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analgetische Effekte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für Venlafaxin Blutdruckerhöhungen</a:t>
            </a:r>
          </a:p>
        </p:txBody>
      </p:sp>
      <p:sp>
        <p:nvSpPr>
          <p:cNvPr id="6" name="Textfeld 5"/>
          <p:cNvSpPr txBox="1"/>
          <p:nvPr/>
        </p:nvSpPr>
        <p:spPr>
          <a:xfrm>
            <a:off x="7415464" y="3314030"/>
            <a:ext cx="3136899" cy="523220"/>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bei </a:t>
            </a:r>
            <a:r>
              <a:rPr kumimoji="0" lang="de-DE"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Mirtazapin</a:t>
            </a: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initial sedierend, Gewichtszunahme</a:t>
            </a:r>
          </a:p>
        </p:txBody>
      </p:sp>
      <p:sp>
        <p:nvSpPr>
          <p:cNvPr id="7" name="Textfeld 6"/>
          <p:cNvSpPr txBox="1"/>
          <p:nvPr/>
        </p:nvSpPr>
        <p:spPr>
          <a:xfrm>
            <a:off x="7415464" y="3861049"/>
            <a:ext cx="3138237" cy="954107"/>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bei schweren und therapieresistenten Depressionen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analgetische Effekte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geringe Überdosierungssicherheit</a:t>
            </a:r>
          </a:p>
        </p:txBody>
      </p:sp>
      <p:sp>
        <p:nvSpPr>
          <p:cNvPr id="8" name="Textfeld 7"/>
          <p:cNvSpPr txBox="1"/>
          <p:nvPr/>
        </p:nvSpPr>
        <p:spPr>
          <a:xfrm>
            <a:off x="7415464" y="4777408"/>
            <a:ext cx="3145033" cy="307777"/>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auch zum Nikotinentzug</a:t>
            </a:r>
          </a:p>
        </p:txBody>
      </p:sp>
      <p:sp>
        <p:nvSpPr>
          <p:cNvPr id="9" name="Textfeld 8"/>
          <p:cNvSpPr txBox="1"/>
          <p:nvPr/>
        </p:nvSpPr>
        <p:spPr>
          <a:xfrm>
            <a:off x="7387392" y="5282044"/>
            <a:ext cx="3136899" cy="523220"/>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Hypotension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hypertensive</a:t>
            </a:r>
            <a: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Krisen (Diät!) </a:t>
            </a:r>
          </a:p>
        </p:txBody>
      </p:sp>
      <p:sp>
        <p:nvSpPr>
          <p:cNvPr id="10" name="Textfeld 9"/>
          <p:cNvSpPr txBox="1"/>
          <p:nvPr/>
        </p:nvSpPr>
        <p:spPr>
          <a:xfrm>
            <a:off x="7387392" y="5877273"/>
            <a:ext cx="3136899" cy="307777"/>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Hepatotoxizität</a:t>
            </a:r>
            <a:endPar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1" name="Gerade Verbindung mit Pfeil 10"/>
          <p:cNvCxnSpPr>
            <a:stCxn id="3" idx="1"/>
          </p:cNvCxnSpPr>
          <p:nvPr/>
        </p:nvCxnSpPr>
        <p:spPr>
          <a:xfrm flipH="1">
            <a:off x="6845299" y="1876728"/>
            <a:ext cx="570164" cy="16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5" idx="1"/>
          </p:cNvCxnSpPr>
          <p:nvPr/>
        </p:nvCxnSpPr>
        <p:spPr>
          <a:xfrm flipH="1">
            <a:off x="6845300" y="2742120"/>
            <a:ext cx="570164" cy="2616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6" idx="1"/>
          </p:cNvCxnSpPr>
          <p:nvPr/>
        </p:nvCxnSpPr>
        <p:spPr>
          <a:xfrm flipH="1">
            <a:off x="6845299" y="3575640"/>
            <a:ext cx="570164" cy="2616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7" idx="1"/>
          </p:cNvCxnSpPr>
          <p:nvPr/>
        </p:nvCxnSpPr>
        <p:spPr>
          <a:xfrm flipH="1">
            <a:off x="6845299" y="4338103"/>
            <a:ext cx="570164" cy="210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8" idx="1"/>
          </p:cNvCxnSpPr>
          <p:nvPr/>
        </p:nvCxnSpPr>
        <p:spPr>
          <a:xfrm flipH="1">
            <a:off x="6845299" y="4931296"/>
            <a:ext cx="570164" cy="2376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9" idx="1"/>
          </p:cNvCxnSpPr>
          <p:nvPr/>
        </p:nvCxnSpPr>
        <p:spPr>
          <a:xfrm flipH="1">
            <a:off x="6845299" y="5543655"/>
            <a:ext cx="542092" cy="1402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10" idx="1"/>
          </p:cNvCxnSpPr>
          <p:nvPr/>
        </p:nvCxnSpPr>
        <p:spPr>
          <a:xfrm flipH="1">
            <a:off x="6845299" y="6031161"/>
            <a:ext cx="5420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7387392" y="6245573"/>
            <a:ext cx="3136899" cy="307777"/>
          </a:xfrm>
          <a:prstGeom prst="rect">
            <a:avLst/>
          </a:prstGeom>
          <a:noFill/>
          <a:ln w="28575">
            <a:solidFill>
              <a:schemeClr val="tx1"/>
            </a:solid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Agranulozytoserisiko</a:t>
            </a:r>
            <a:endPar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29" name="Gerade Verbindung mit Pfeil 28"/>
          <p:cNvCxnSpPr>
            <a:stCxn id="28" idx="1"/>
          </p:cNvCxnSpPr>
          <p:nvPr/>
        </p:nvCxnSpPr>
        <p:spPr>
          <a:xfrm flipH="1" flipV="1">
            <a:off x="6845299" y="6399461"/>
            <a:ext cx="54209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2658564" y="533814"/>
            <a:ext cx="624574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altLang="de-DE" sz="3600" b="0" i="0" u="none" strike="noStrike" kern="1200" cap="none" spc="0" normalizeH="0" baseline="0" noProof="0" dirty="0">
                <a:ln>
                  <a:noFill/>
                </a:ln>
                <a:solidFill>
                  <a:srgbClr val="4472C4"/>
                </a:solidFill>
                <a:effectLst/>
                <a:uLnTx/>
                <a:uFillTx/>
                <a:latin typeface="Calibri Light" panose="020F0302020204030204"/>
                <a:ea typeface="+mn-ea"/>
                <a:cs typeface="+mn-cs"/>
              </a:rPr>
              <a:t>Antidepressiva: Auswahlkriterien</a:t>
            </a:r>
          </a:p>
        </p:txBody>
      </p:sp>
      <p:sp>
        <p:nvSpPr>
          <p:cNvPr id="105475" name="Text Box 5"/>
          <p:cNvSpPr txBox="1">
            <a:spLocks noChangeArrowheads="1"/>
          </p:cNvSpPr>
          <p:nvPr/>
        </p:nvSpPr>
        <p:spPr bwMode="auto">
          <a:xfrm>
            <a:off x="1381546" y="2195513"/>
            <a:ext cx="10521712" cy="257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30000"/>
              </a:lnSpc>
              <a:spcBef>
                <a:spcPct val="0"/>
              </a:spcBef>
              <a:spcAft>
                <a:spcPct val="0"/>
              </a:spcAft>
              <a:buClrTx/>
              <a:buSzTx/>
              <a:buFontTx/>
              <a:buChar char="•"/>
              <a:tabLst/>
              <a:defRPr/>
            </a:pPr>
            <a:r>
              <a:rPr kumimoji="0" lang="de-DE" altLang="de-DE"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Wirksamkeit</a:t>
            </a:r>
          </a:p>
          <a:p>
            <a:pPr marL="0" marR="0" lvl="0" indent="0" algn="l" defTabSz="914400" rtl="0" eaLnBrk="1" fontAlgn="base" latinLnBrk="0" hangingPunct="1">
              <a:lnSpc>
                <a:spcPct val="130000"/>
              </a:lnSpc>
              <a:spcBef>
                <a:spcPct val="0"/>
              </a:spcBef>
              <a:spcAft>
                <a:spcPct val="0"/>
              </a:spcAft>
              <a:buClrTx/>
              <a:buSzTx/>
              <a:buFontTx/>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Sicherheit (Überdosierungssicherheit)</a:t>
            </a:r>
          </a:p>
          <a:p>
            <a:pPr marL="0" marR="0" lvl="0" indent="0" algn="l" defTabSz="914400" rtl="0" eaLnBrk="1" fontAlgn="base" latinLnBrk="0" hangingPunct="1">
              <a:lnSpc>
                <a:spcPct val="130000"/>
              </a:lnSpc>
              <a:spcBef>
                <a:spcPct val="0"/>
              </a:spcBef>
              <a:spcAft>
                <a:spcPct val="0"/>
              </a:spcAft>
              <a:buClrTx/>
              <a:buSzTx/>
              <a:buFontTx/>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Verträglichkeit (NW-Profil)</a:t>
            </a:r>
          </a:p>
          <a:p>
            <a:pPr marL="0" marR="0" lvl="0" indent="0" algn="l" defTabSz="914400" rtl="0" eaLnBrk="1" fontAlgn="base" latinLnBrk="0" hangingPunct="1">
              <a:lnSpc>
                <a:spcPct val="130000"/>
              </a:lnSpc>
              <a:spcBef>
                <a:spcPct val="0"/>
              </a:spcBef>
              <a:spcAft>
                <a:spcPct val="0"/>
              </a:spcAft>
              <a:buClrTx/>
              <a:buSzTx/>
              <a:buFontTx/>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Handhabbarkeit (z.B. Einmalgabe? Medikamentenwechselwirkungen)</a:t>
            </a:r>
          </a:p>
          <a:p>
            <a:pPr marL="0" marR="0" lvl="0" indent="0" algn="l" defTabSz="914400" rtl="0" eaLnBrk="1" fontAlgn="base" latinLnBrk="0" hangingPunct="1">
              <a:lnSpc>
                <a:spcPct val="130000"/>
              </a:lnSpc>
              <a:spcBef>
                <a:spcPct val="0"/>
              </a:spcBef>
              <a:spcAft>
                <a:spcPct val="0"/>
              </a:spcAft>
              <a:buClrTx/>
              <a:buSzTx/>
              <a:buFontTx/>
              <a:buChar char="•"/>
              <a:tabLst/>
              <a:defRPr/>
            </a:pPr>
            <a:r>
              <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Kosten</a:t>
            </a:r>
          </a:p>
        </p:txBody>
      </p:sp>
      <p:sp>
        <p:nvSpPr>
          <p:cNvPr id="105476" name="Rectangle 6"/>
          <p:cNvSpPr>
            <a:spLocks noChangeArrowheads="1"/>
          </p:cNvSpPr>
          <p:nvPr/>
        </p:nvSpPr>
        <p:spPr bwMode="auto">
          <a:xfrm>
            <a:off x="3935414" y="2133601"/>
            <a:ext cx="43211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46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hteck 91"/>
          <p:cNvSpPr/>
          <p:nvPr/>
        </p:nvSpPr>
        <p:spPr>
          <a:xfrm>
            <a:off x="1560512" y="5595838"/>
            <a:ext cx="9144001" cy="425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hteck 92"/>
          <p:cNvSpPr/>
          <p:nvPr/>
        </p:nvSpPr>
        <p:spPr>
          <a:xfrm>
            <a:off x="1560512" y="5163790"/>
            <a:ext cx="9144001" cy="425450"/>
          </a:xfrm>
          <a:prstGeom prst="rect">
            <a:avLst/>
          </a:prstGeom>
          <a:solidFill>
            <a:srgbClr val="B53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hteck 93"/>
          <p:cNvSpPr/>
          <p:nvPr/>
        </p:nvSpPr>
        <p:spPr>
          <a:xfrm>
            <a:off x="1560512" y="4299694"/>
            <a:ext cx="9144001" cy="82892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p:cNvSpPr/>
          <p:nvPr/>
        </p:nvSpPr>
        <p:spPr>
          <a:xfrm>
            <a:off x="1560511" y="2954239"/>
            <a:ext cx="9107489" cy="1303338"/>
          </a:xfrm>
          <a:prstGeom prst="rect">
            <a:avLst/>
          </a:prstGeom>
          <a:solidFill>
            <a:srgbClr val="FED0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hteck 89"/>
          <p:cNvSpPr/>
          <p:nvPr/>
        </p:nvSpPr>
        <p:spPr>
          <a:xfrm>
            <a:off x="1560512" y="4725144"/>
            <a:ext cx="9144001" cy="42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eck 1"/>
          <p:cNvSpPr/>
          <p:nvPr/>
        </p:nvSpPr>
        <p:spPr>
          <a:xfrm>
            <a:off x="1523999" y="2528789"/>
            <a:ext cx="9144001" cy="425450"/>
          </a:xfrm>
          <a:prstGeom prst="rect">
            <a:avLst/>
          </a:prstGeom>
          <a:solidFill>
            <a:srgbClr val="FB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02" name="Text Box 2"/>
          <p:cNvSpPr txBox="1">
            <a:spLocks noChangeArrowheads="1"/>
          </p:cNvSpPr>
          <p:nvPr/>
        </p:nvSpPr>
        <p:spPr bwMode="auto">
          <a:xfrm>
            <a:off x="1728788" y="6624638"/>
            <a:ext cx="1723830" cy="19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a:spcBef>
                <a:spcPct val="50000"/>
              </a:spcBef>
              <a:buClr>
                <a:srgbClr val="007CBB"/>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50000"/>
              </a:spcBef>
              <a:buClr>
                <a:srgbClr val="007CBB"/>
              </a:buClr>
              <a:buSzPct val="120000"/>
              <a:buChar char="•"/>
              <a:defRPr sz="2600">
                <a:solidFill>
                  <a:schemeClr val="tx1"/>
                </a:solidFill>
                <a:latin typeface="Arial" panose="020B0604020202020204" pitchFamily="34" charset="0"/>
              </a:defRPr>
            </a:lvl2pPr>
            <a:lvl3pPr marL="1143000" indent="-228600">
              <a:spcBef>
                <a:spcPct val="20000"/>
              </a:spcBef>
              <a:buClr>
                <a:srgbClr val="007CBB"/>
              </a:buClr>
              <a:buChar char="–"/>
              <a:defRPr sz="2400">
                <a:solidFill>
                  <a:schemeClr val="tx1"/>
                </a:solidFill>
                <a:latin typeface="Arial" panose="020B0604020202020204" pitchFamily="34" charset="0"/>
              </a:defRPr>
            </a:lvl3pPr>
            <a:lvl4pPr marL="1600200" indent="-228600">
              <a:spcBef>
                <a:spcPct val="20000"/>
              </a:spcBef>
              <a:buClr>
                <a:srgbClr val="007CBB"/>
              </a:buClr>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Modifiziert nach Stahl 2000</a:t>
            </a:r>
          </a:p>
        </p:txBody>
      </p:sp>
      <p:sp>
        <p:nvSpPr>
          <p:cNvPr id="76803" name="Rectangle 3"/>
          <p:cNvSpPr>
            <a:spLocks noChangeArrowheads="1"/>
          </p:cNvSpPr>
          <p:nvPr/>
        </p:nvSpPr>
        <p:spPr bwMode="auto">
          <a:xfrm>
            <a:off x="2657990" y="554138"/>
            <a:ext cx="6390339"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buClr>
                <a:srgbClr val="007CBB"/>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50000"/>
              </a:spcBef>
              <a:buClr>
                <a:srgbClr val="007CBB"/>
              </a:buClr>
              <a:buSzPct val="120000"/>
              <a:buChar char="•"/>
              <a:defRPr sz="2600">
                <a:solidFill>
                  <a:schemeClr val="tx1"/>
                </a:solidFill>
                <a:latin typeface="Arial" panose="020B0604020202020204" pitchFamily="34" charset="0"/>
              </a:defRPr>
            </a:lvl2pPr>
            <a:lvl3pPr marL="1143000" indent="-228600">
              <a:spcBef>
                <a:spcPct val="20000"/>
              </a:spcBef>
              <a:buClr>
                <a:srgbClr val="007CBB"/>
              </a:buClr>
              <a:buChar char="–"/>
              <a:defRPr sz="2400">
                <a:solidFill>
                  <a:schemeClr val="tx1"/>
                </a:solidFill>
                <a:latin typeface="Arial" panose="020B0604020202020204" pitchFamily="34" charset="0"/>
              </a:defRPr>
            </a:lvl3pPr>
            <a:lvl4pPr marL="1600200" indent="-228600">
              <a:spcBef>
                <a:spcPct val="20000"/>
              </a:spcBef>
              <a:buClr>
                <a:srgbClr val="007CBB"/>
              </a:buClr>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de-DE" altLang="de-DE" sz="3600" b="0" i="0" u="none" strike="noStrike" kern="1200" cap="none" spc="0" normalizeH="0" baseline="0" noProof="0" dirty="0">
                <a:ln>
                  <a:noFill/>
                </a:ln>
                <a:solidFill>
                  <a:srgbClr val="4472C4"/>
                </a:solidFill>
                <a:effectLst/>
                <a:uLnTx/>
                <a:uFillTx/>
                <a:latin typeface="Calibri Light" panose="020F0302020204030204"/>
                <a:ea typeface="+mn-ea"/>
                <a:cs typeface="+mn-cs"/>
              </a:rPr>
              <a:t>Rezeptorprofile der Antidepressiva</a:t>
            </a:r>
          </a:p>
        </p:txBody>
      </p:sp>
      <p:grpSp>
        <p:nvGrpSpPr>
          <p:cNvPr id="76804" name="Group 4"/>
          <p:cNvGrpSpPr>
            <a:grpSpLocks/>
          </p:cNvGrpSpPr>
          <p:nvPr/>
        </p:nvGrpSpPr>
        <p:grpSpPr bwMode="auto">
          <a:xfrm>
            <a:off x="1597819" y="1412777"/>
            <a:ext cx="8996363" cy="4848225"/>
            <a:chOff x="46" y="635"/>
            <a:chExt cx="5667" cy="3054"/>
          </a:xfrm>
        </p:grpSpPr>
        <p:sp>
          <p:nvSpPr>
            <p:cNvPr id="18437" name="Text Box 5"/>
            <p:cNvSpPr txBox="1">
              <a:spLocks noChangeArrowheads="1"/>
            </p:cNvSpPr>
            <p:nvPr/>
          </p:nvSpPr>
          <p:spPr bwMode="auto">
            <a:xfrm>
              <a:off x="374" y="3583"/>
              <a:ext cx="2747" cy="106"/>
            </a:xfrm>
            <a:prstGeom prst="rect">
              <a:avLst/>
            </a:prstGeom>
            <a:noFill/>
            <a:ln w="9525">
              <a:noFill/>
              <a:miter lim="800000"/>
              <a:headEnd/>
              <a:tailEnd/>
            </a:ln>
          </p:spPr>
          <p:txBody>
            <a:bodyPr wrap="none" lIns="3600" tIns="3600" rIns="3600" bIns="3600">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6225" algn="l"/>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A+: </a:t>
              </a: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rPr>
                <a:t>Agonist   A</a:t>
              </a: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a:t>
              </a: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rPr>
                <a:t> Antagonist   </a:t>
              </a: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rPr>
                <a:t>: Desensibilisierung   +: Wiederaufnahmehemmung</a:t>
              </a:r>
            </a:p>
          </p:txBody>
        </p:sp>
        <p:grpSp>
          <p:nvGrpSpPr>
            <p:cNvPr id="76806" name="Group 6"/>
            <p:cNvGrpSpPr>
              <a:grpSpLocks/>
            </p:cNvGrpSpPr>
            <p:nvPr/>
          </p:nvGrpSpPr>
          <p:grpSpPr bwMode="auto">
            <a:xfrm>
              <a:off x="46" y="635"/>
              <a:ext cx="5667" cy="2897"/>
              <a:chOff x="46" y="635"/>
              <a:chExt cx="5667" cy="2897"/>
            </a:xfrm>
          </p:grpSpPr>
          <p:sp>
            <p:nvSpPr>
              <p:cNvPr id="18441" name="Line 9"/>
              <p:cNvSpPr>
                <a:spLocks noChangeShapeType="1"/>
              </p:cNvSpPr>
              <p:nvPr/>
            </p:nvSpPr>
            <p:spPr bwMode="auto">
              <a:xfrm>
                <a:off x="46" y="1600"/>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2" name="Line 10"/>
              <p:cNvSpPr>
                <a:spLocks noChangeShapeType="1"/>
              </p:cNvSpPr>
              <p:nvPr/>
            </p:nvSpPr>
            <p:spPr bwMode="auto">
              <a:xfrm>
                <a:off x="46" y="1876"/>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3" name="Line 11"/>
              <p:cNvSpPr>
                <a:spLocks noChangeShapeType="1"/>
              </p:cNvSpPr>
              <p:nvPr/>
            </p:nvSpPr>
            <p:spPr bwMode="auto">
              <a:xfrm>
                <a:off x="46" y="2153"/>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4" name="Line 12"/>
              <p:cNvSpPr>
                <a:spLocks noChangeShapeType="1"/>
              </p:cNvSpPr>
              <p:nvPr/>
            </p:nvSpPr>
            <p:spPr bwMode="auto">
              <a:xfrm>
                <a:off x="46" y="2707"/>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5" name="Line 13"/>
              <p:cNvSpPr>
                <a:spLocks noChangeShapeType="1"/>
              </p:cNvSpPr>
              <p:nvPr/>
            </p:nvSpPr>
            <p:spPr bwMode="auto">
              <a:xfrm>
                <a:off x="46" y="2984"/>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6" name="Line 14"/>
              <p:cNvSpPr>
                <a:spLocks noChangeShapeType="1"/>
              </p:cNvSpPr>
              <p:nvPr/>
            </p:nvSpPr>
            <p:spPr bwMode="auto">
              <a:xfrm>
                <a:off x="46" y="3261"/>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7" name="Line 15"/>
              <p:cNvSpPr>
                <a:spLocks noChangeShapeType="1"/>
              </p:cNvSpPr>
              <p:nvPr/>
            </p:nvSpPr>
            <p:spPr bwMode="auto">
              <a:xfrm>
                <a:off x="3502" y="1033"/>
                <a:ext cx="0" cy="2488"/>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8" name="Line 16"/>
              <p:cNvSpPr>
                <a:spLocks noChangeShapeType="1"/>
              </p:cNvSpPr>
              <p:nvPr/>
            </p:nvSpPr>
            <p:spPr bwMode="auto">
              <a:xfrm>
                <a:off x="3691" y="1033"/>
                <a:ext cx="0" cy="2488"/>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49" name="Line 17"/>
              <p:cNvSpPr>
                <a:spLocks noChangeShapeType="1"/>
              </p:cNvSpPr>
              <p:nvPr/>
            </p:nvSpPr>
            <p:spPr bwMode="auto">
              <a:xfrm>
                <a:off x="1701" y="1032"/>
                <a:ext cx="0" cy="2500"/>
              </a:xfrm>
              <a:prstGeom prst="line">
                <a:avLst/>
              </a:prstGeom>
              <a:noFill/>
              <a:ln w="9525">
                <a:solidFill>
                  <a:schemeClr val="tx1"/>
                </a:solidFill>
                <a:round/>
                <a:headEnd/>
                <a:tailEnd/>
              </a:ln>
            </p:spPr>
            <p:txBody>
              <a:bodyPr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0" name="Line 18"/>
              <p:cNvSpPr>
                <a:spLocks noChangeShapeType="1"/>
              </p:cNvSpPr>
              <p:nvPr/>
            </p:nvSpPr>
            <p:spPr bwMode="auto">
              <a:xfrm>
                <a:off x="2062" y="1032"/>
                <a:ext cx="0" cy="2500"/>
              </a:xfrm>
              <a:prstGeom prst="line">
                <a:avLst/>
              </a:prstGeom>
              <a:noFill/>
              <a:ln w="9525">
                <a:solidFill>
                  <a:schemeClr val="tx1"/>
                </a:solidFill>
                <a:round/>
                <a:headEnd/>
                <a:tailEnd/>
              </a:ln>
            </p:spPr>
            <p:txBody>
              <a:bodyPr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1" name="Line 19"/>
              <p:cNvSpPr>
                <a:spLocks noChangeShapeType="1"/>
              </p:cNvSpPr>
              <p:nvPr/>
            </p:nvSpPr>
            <p:spPr bwMode="auto">
              <a:xfrm>
                <a:off x="2518" y="1032"/>
                <a:ext cx="0" cy="2500"/>
              </a:xfrm>
              <a:prstGeom prst="line">
                <a:avLst/>
              </a:prstGeom>
              <a:noFill/>
              <a:ln w="9525">
                <a:solidFill>
                  <a:schemeClr val="tx1"/>
                </a:solidFill>
                <a:round/>
                <a:headEnd/>
                <a:tailEnd/>
              </a:ln>
            </p:spPr>
            <p:txBody>
              <a:bodyPr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2" name="Line 20"/>
              <p:cNvSpPr>
                <a:spLocks noChangeShapeType="1"/>
              </p:cNvSpPr>
              <p:nvPr/>
            </p:nvSpPr>
            <p:spPr bwMode="auto">
              <a:xfrm>
                <a:off x="2790" y="990"/>
                <a:ext cx="0" cy="2500"/>
              </a:xfrm>
              <a:prstGeom prst="line">
                <a:avLst/>
              </a:prstGeom>
              <a:noFill/>
              <a:ln w="9525">
                <a:solidFill>
                  <a:schemeClr val="tx1"/>
                </a:solidFill>
                <a:round/>
                <a:headEnd/>
                <a:tailEnd/>
              </a:ln>
            </p:spPr>
            <p:txBody>
              <a:bodyPr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3" name="Line 21"/>
              <p:cNvSpPr>
                <a:spLocks noChangeShapeType="1"/>
              </p:cNvSpPr>
              <p:nvPr/>
            </p:nvSpPr>
            <p:spPr bwMode="auto">
              <a:xfrm>
                <a:off x="1055" y="1032"/>
                <a:ext cx="0" cy="2500"/>
              </a:xfrm>
              <a:prstGeom prst="line">
                <a:avLst/>
              </a:prstGeom>
              <a:noFill/>
              <a:ln w="9525">
                <a:solidFill>
                  <a:schemeClr val="tx1"/>
                </a:solidFill>
                <a:round/>
                <a:headEnd/>
                <a:tailEnd/>
              </a:ln>
            </p:spPr>
            <p:txBody>
              <a:bodyPr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4" name="Line 22"/>
              <p:cNvSpPr>
                <a:spLocks noChangeShapeType="1"/>
              </p:cNvSpPr>
              <p:nvPr/>
            </p:nvSpPr>
            <p:spPr bwMode="auto">
              <a:xfrm>
                <a:off x="1380" y="638"/>
                <a:ext cx="0" cy="2884"/>
              </a:xfrm>
              <a:prstGeom prst="line">
                <a:avLst/>
              </a:prstGeom>
              <a:noFill/>
              <a:ln w="12700">
                <a:solidFill>
                  <a:schemeClr val="tx1"/>
                </a:solidFill>
                <a:round/>
                <a:headEnd/>
                <a:tailEnd/>
              </a:ln>
            </p:spPr>
            <p:txBody>
              <a:bodyPr wrap="none"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5" name="Line 23"/>
              <p:cNvSpPr>
                <a:spLocks noChangeShapeType="1"/>
              </p:cNvSpPr>
              <p:nvPr/>
            </p:nvSpPr>
            <p:spPr bwMode="auto">
              <a:xfrm>
                <a:off x="3325" y="635"/>
                <a:ext cx="0" cy="2884"/>
              </a:xfrm>
              <a:prstGeom prst="line">
                <a:avLst/>
              </a:prstGeom>
              <a:noFill/>
              <a:ln w="12700">
                <a:solidFill>
                  <a:schemeClr val="tx1"/>
                </a:solidFill>
                <a:round/>
                <a:headEnd/>
                <a:tailEnd/>
              </a:ln>
            </p:spPr>
            <p:txBody>
              <a:bodyPr wrap="none"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6" name="Line 24"/>
              <p:cNvSpPr>
                <a:spLocks noChangeShapeType="1"/>
              </p:cNvSpPr>
              <p:nvPr/>
            </p:nvSpPr>
            <p:spPr bwMode="auto">
              <a:xfrm>
                <a:off x="4120" y="638"/>
                <a:ext cx="0" cy="2884"/>
              </a:xfrm>
              <a:prstGeom prst="line">
                <a:avLst/>
              </a:prstGeom>
              <a:noFill/>
              <a:ln w="12700">
                <a:solidFill>
                  <a:schemeClr val="tx1"/>
                </a:solidFill>
                <a:round/>
                <a:headEnd/>
                <a:tailEnd/>
              </a:ln>
            </p:spPr>
            <p:txBody>
              <a:bodyPr wrap="none"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7" name="Line 25"/>
              <p:cNvSpPr>
                <a:spLocks noChangeShapeType="1"/>
              </p:cNvSpPr>
              <p:nvPr/>
            </p:nvSpPr>
            <p:spPr bwMode="auto">
              <a:xfrm>
                <a:off x="4804" y="638"/>
                <a:ext cx="0" cy="2884"/>
              </a:xfrm>
              <a:prstGeom prst="line">
                <a:avLst/>
              </a:prstGeom>
              <a:noFill/>
              <a:ln w="12700">
                <a:solidFill>
                  <a:schemeClr val="tx1"/>
                </a:solidFill>
                <a:round/>
                <a:headEnd/>
                <a:tailEnd/>
              </a:ln>
            </p:spPr>
            <p:txBody>
              <a:bodyPr wrap="none"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8" name="Line 26"/>
              <p:cNvSpPr>
                <a:spLocks noChangeShapeType="1"/>
              </p:cNvSpPr>
              <p:nvPr/>
            </p:nvSpPr>
            <p:spPr bwMode="auto">
              <a:xfrm>
                <a:off x="5047" y="638"/>
                <a:ext cx="0" cy="2884"/>
              </a:xfrm>
              <a:prstGeom prst="line">
                <a:avLst/>
              </a:prstGeom>
              <a:noFill/>
              <a:ln w="12700">
                <a:solidFill>
                  <a:schemeClr val="tx1"/>
                </a:solidFill>
                <a:round/>
                <a:headEnd/>
                <a:tailEnd/>
              </a:ln>
            </p:spPr>
            <p:txBody>
              <a:bodyPr wrap="none"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59" name="Line 27"/>
              <p:cNvSpPr>
                <a:spLocks noChangeShapeType="1"/>
              </p:cNvSpPr>
              <p:nvPr/>
            </p:nvSpPr>
            <p:spPr bwMode="auto">
              <a:xfrm>
                <a:off x="46" y="2430"/>
                <a:ext cx="5667"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60" name="Line 28"/>
              <p:cNvSpPr>
                <a:spLocks noChangeShapeType="1"/>
              </p:cNvSpPr>
              <p:nvPr/>
            </p:nvSpPr>
            <p:spPr bwMode="auto">
              <a:xfrm>
                <a:off x="716" y="1319"/>
                <a:ext cx="4989" cy="0"/>
              </a:xfrm>
              <a:prstGeom prst="line">
                <a:avLst/>
              </a:prstGeom>
              <a:noFill/>
              <a:ln w="12700">
                <a:solidFill>
                  <a:schemeClr val="tx1"/>
                </a:solidFill>
                <a:round/>
                <a:headEnd/>
                <a:tailEnd/>
              </a:ln>
            </p:spPr>
            <p:txBody>
              <a:bodyPr wrap="none"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61" name="Rectangle 29"/>
              <p:cNvSpPr>
                <a:spLocks noChangeArrowheads="1"/>
              </p:cNvSpPr>
              <p:nvPr/>
            </p:nvSpPr>
            <p:spPr bwMode="auto">
              <a:xfrm>
                <a:off x="50" y="1387"/>
                <a:ext cx="134"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charset="0"/>
                  </a:rPr>
                  <a:t>TZA</a:t>
                </a:r>
                <a:endParaRPr kumimoji="0" lang="de-DE"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18462" name="Rectangle 30"/>
              <p:cNvSpPr>
                <a:spLocks noChangeArrowheads="1"/>
              </p:cNvSpPr>
              <p:nvPr/>
            </p:nvSpPr>
            <p:spPr bwMode="auto">
              <a:xfrm>
                <a:off x="50" y="3049"/>
                <a:ext cx="383"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charset="0"/>
                  </a:rPr>
                  <a:t>Mirtazapin</a:t>
                </a:r>
                <a:endParaRPr kumimoji="0" lang="fr-FR"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18463" name="Rectangle 31"/>
              <p:cNvSpPr>
                <a:spLocks noChangeArrowheads="1"/>
              </p:cNvSpPr>
              <p:nvPr/>
            </p:nvSpPr>
            <p:spPr bwMode="auto">
              <a:xfrm>
                <a:off x="50" y="2219"/>
                <a:ext cx="455"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Escitalopram</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64" name="Rectangle 32"/>
              <p:cNvSpPr>
                <a:spLocks noChangeArrowheads="1"/>
              </p:cNvSpPr>
              <p:nvPr/>
            </p:nvSpPr>
            <p:spPr bwMode="auto">
              <a:xfrm>
                <a:off x="50" y="1668"/>
                <a:ext cx="329" cy="2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charset="0"/>
                  </a:rPr>
                  <a:t>Fluoxetin</a:t>
                </a:r>
                <a:endParaRPr kumimoji="0" lang="fr-FR"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fr-FR"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18465" name="Rectangle 33"/>
              <p:cNvSpPr>
                <a:spLocks noChangeArrowheads="1"/>
              </p:cNvSpPr>
              <p:nvPr/>
            </p:nvSpPr>
            <p:spPr bwMode="auto">
              <a:xfrm>
                <a:off x="50" y="3327"/>
                <a:ext cx="407"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Agomelatin</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66" name="Rectangle 34"/>
              <p:cNvSpPr>
                <a:spLocks noChangeArrowheads="1"/>
              </p:cNvSpPr>
              <p:nvPr/>
            </p:nvSpPr>
            <p:spPr bwMode="auto">
              <a:xfrm>
                <a:off x="50" y="1937"/>
                <a:ext cx="340"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Paroxetin</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467" name="Rectangle 35"/>
              <p:cNvSpPr>
                <a:spLocks noChangeArrowheads="1"/>
              </p:cNvSpPr>
              <p:nvPr/>
            </p:nvSpPr>
            <p:spPr bwMode="auto">
              <a:xfrm>
                <a:off x="2122" y="1661"/>
                <a:ext cx="355"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r>
                  <a:rPr kumimoji="0" lang="de-DE"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schwach</a:t>
                </a: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68" name="Rectangle 36"/>
              <p:cNvSpPr>
                <a:spLocks noChangeArrowheads="1"/>
              </p:cNvSpPr>
              <p:nvPr/>
            </p:nvSpPr>
            <p:spPr bwMode="auto">
              <a:xfrm>
                <a:off x="3058" y="1358"/>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69" name="Rectangle 37"/>
              <p:cNvSpPr>
                <a:spLocks noChangeArrowheads="1"/>
              </p:cNvSpPr>
              <p:nvPr/>
            </p:nvSpPr>
            <p:spPr bwMode="auto">
              <a:xfrm>
                <a:off x="5193" y="782"/>
                <a:ext cx="401"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Histaminerg</a:t>
                </a:r>
              </a:p>
            </p:txBody>
          </p:sp>
          <p:sp>
            <p:nvSpPr>
              <p:cNvPr id="18470" name="Rectangle 38"/>
              <p:cNvSpPr>
                <a:spLocks noChangeArrowheads="1"/>
              </p:cNvSpPr>
              <p:nvPr/>
            </p:nvSpPr>
            <p:spPr bwMode="auto">
              <a:xfrm>
                <a:off x="5346" y="1113"/>
                <a:ext cx="77"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H</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1</a:t>
                </a:r>
              </a:p>
            </p:txBody>
          </p:sp>
          <p:sp>
            <p:nvSpPr>
              <p:cNvPr id="18471" name="Rectangle 39"/>
              <p:cNvSpPr>
                <a:spLocks noChangeArrowheads="1"/>
              </p:cNvSpPr>
              <p:nvPr/>
            </p:nvSpPr>
            <p:spPr bwMode="auto">
              <a:xfrm>
                <a:off x="4854" y="766"/>
                <a:ext cx="143"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ACh</a:t>
                </a:r>
              </a:p>
            </p:txBody>
          </p:sp>
          <p:sp>
            <p:nvSpPr>
              <p:cNvPr id="18472" name="Rectangle 40"/>
              <p:cNvSpPr>
                <a:spLocks noChangeArrowheads="1"/>
              </p:cNvSpPr>
              <p:nvPr/>
            </p:nvSpPr>
            <p:spPr bwMode="auto">
              <a:xfrm>
                <a:off x="4884" y="1113"/>
                <a:ext cx="8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M</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1</a:t>
                </a:r>
              </a:p>
            </p:txBody>
          </p:sp>
          <p:sp>
            <p:nvSpPr>
              <p:cNvPr id="18473" name="Rectangle 41"/>
              <p:cNvSpPr>
                <a:spLocks noChangeArrowheads="1"/>
              </p:cNvSpPr>
              <p:nvPr/>
            </p:nvSpPr>
            <p:spPr bwMode="auto">
              <a:xfrm>
                <a:off x="4254" y="764"/>
                <a:ext cx="405"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Dopaminerg</a:t>
                </a:r>
              </a:p>
            </p:txBody>
          </p:sp>
          <p:sp>
            <p:nvSpPr>
              <p:cNvPr id="18474" name="Rectangle 42"/>
              <p:cNvSpPr>
                <a:spLocks noChangeArrowheads="1"/>
              </p:cNvSpPr>
              <p:nvPr/>
            </p:nvSpPr>
            <p:spPr bwMode="auto">
              <a:xfrm>
                <a:off x="4230" y="1035"/>
                <a:ext cx="485" cy="305"/>
              </a:xfrm>
              <a:prstGeom prst="rect">
                <a:avLst/>
              </a:prstGeom>
              <a:no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Wieder-</a:t>
                </a:r>
                <a:b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b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aufnahme-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hemmung</a:t>
                </a:r>
              </a:p>
            </p:txBody>
          </p:sp>
          <p:sp>
            <p:nvSpPr>
              <p:cNvPr id="18475" name="Rectangle 43"/>
              <p:cNvSpPr>
                <a:spLocks noChangeArrowheads="1"/>
              </p:cNvSpPr>
              <p:nvPr/>
            </p:nvSpPr>
            <p:spPr bwMode="auto">
              <a:xfrm>
                <a:off x="3470" y="761"/>
                <a:ext cx="417"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Noradrenerg</a:t>
                </a:r>
              </a:p>
            </p:txBody>
          </p:sp>
          <p:sp>
            <p:nvSpPr>
              <p:cNvPr id="18476" name="Rectangle 44"/>
              <p:cNvSpPr>
                <a:spLocks noChangeArrowheads="1"/>
              </p:cNvSpPr>
              <p:nvPr/>
            </p:nvSpPr>
            <p:spPr bwMode="auto">
              <a:xfrm>
                <a:off x="3690" y="1035"/>
                <a:ext cx="391" cy="305"/>
              </a:xfrm>
              <a:prstGeom prst="rect">
                <a:avLst/>
              </a:prstGeom>
              <a:no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Wieder-</a:t>
                </a:r>
                <a:b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b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aufnahme-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hemmung</a:t>
                </a:r>
              </a:p>
            </p:txBody>
          </p:sp>
          <p:sp>
            <p:nvSpPr>
              <p:cNvPr id="18477" name="Rectangle 45"/>
              <p:cNvSpPr>
                <a:spLocks noChangeArrowheads="1"/>
              </p:cNvSpPr>
              <p:nvPr/>
            </p:nvSpPr>
            <p:spPr bwMode="auto">
              <a:xfrm>
                <a:off x="3567" y="1113"/>
                <a:ext cx="69"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sz="1050" b="1" i="0" u="none" strike="noStrike" kern="1200" cap="none" spc="0" normalizeH="0" baseline="0" noProof="0">
                    <a:ln>
                      <a:noFill/>
                    </a:ln>
                    <a:solidFill>
                      <a:srgbClr val="000000"/>
                    </a:solidFill>
                    <a:effectLst/>
                    <a:uLnTx/>
                    <a:uFillTx/>
                    <a:latin typeface="Arial Narrow" pitchFamily="34" charset="0"/>
                    <a:ea typeface="+mn-ea"/>
                    <a:cs typeface="Arial" charset="0"/>
                  </a:rPr>
                  <a:t>α</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2</a:t>
                </a:r>
              </a:p>
            </p:txBody>
          </p:sp>
          <p:sp>
            <p:nvSpPr>
              <p:cNvPr id="18478" name="Rectangle 46"/>
              <p:cNvSpPr>
                <a:spLocks noChangeArrowheads="1"/>
              </p:cNvSpPr>
              <p:nvPr/>
            </p:nvSpPr>
            <p:spPr bwMode="auto">
              <a:xfrm>
                <a:off x="3375" y="1113"/>
                <a:ext cx="69"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sz="1050" b="1" i="0" u="none" strike="noStrike" kern="1200" cap="none" spc="0" normalizeH="0" baseline="0" noProof="0">
                    <a:ln>
                      <a:noFill/>
                    </a:ln>
                    <a:solidFill>
                      <a:srgbClr val="000000"/>
                    </a:solidFill>
                    <a:effectLst/>
                    <a:uLnTx/>
                    <a:uFillTx/>
                    <a:latin typeface="Arial Narrow" pitchFamily="34" charset="0"/>
                    <a:ea typeface="+mn-ea"/>
                    <a:cs typeface="Arial" charset="0"/>
                  </a:rPr>
                  <a:t>α</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1</a:t>
                </a:r>
              </a:p>
            </p:txBody>
          </p:sp>
          <p:sp>
            <p:nvSpPr>
              <p:cNvPr id="18479" name="Rectangle 47"/>
              <p:cNvSpPr>
                <a:spLocks noChangeArrowheads="1"/>
              </p:cNvSpPr>
              <p:nvPr/>
            </p:nvSpPr>
            <p:spPr bwMode="auto">
              <a:xfrm>
                <a:off x="2103" y="761"/>
                <a:ext cx="371"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Arial Narrow" pitchFamily="34" charset="0"/>
                    <a:ea typeface="+mn-ea"/>
                    <a:cs typeface="Arial" charset="0"/>
                  </a:rPr>
                  <a:t>Serotonerg</a:t>
                </a:r>
              </a:p>
            </p:txBody>
          </p:sp>
          <p:sp>
            <p:nvSpPr>
              <p:cNvPr id="18480" name="Rectangle 48"/>
              <p:cNvSpPr>
                <a:spLocks noChangeArrowheads="1"/>
              </p:cNvSpPr>
              <p:nvPr/>
            </p:nvSpPr>
            <p:spPr bwMode="auto">
              <a:xfrm>
                <a:off x="2840" y="1030"/>
                <a:ext cx="422" cy="305"/>
              </a:xfrm>
              <a:prstGeom prst="rect">
                <a:avLst/>
              </a:prstGeom>
              <a:noFill/>
              <a:ln w="9525">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Narrow" pitchFamily="34" charset="0"/>
                    <a:ea typeface="+mn-ea"/>
                    <a:cs typeface="Arial" charset="0"/>
                  </a:rPr>
                  <a:t>Wieder-</a:t>
                </a:r>
                <a:br>
                  <a:rPr kumimoji="0" lang="de-DE" sz="1050" b="1" i="0" u="none" strike="noStrike" kern="1200" cap="none" spc="0" normalizeH="0" baseline="0" noProof="0" dirty="0">
                    <a:ln>
                      <a:noFill/>
                    </a:ln>
                    <a:solidFill>
                      <a:srgbClr val="000000"/>
                    </a:solidFill>
                    <a:effectLst/>
                    <a:uLnTx/>
                    <a:uFillTx/>
                    <a:latin typeface="Arial Narrow" pitchFamily="34" charset="0"/>
                    <a:ea typeface="+mn-ea"/>
                    <a:cs typeface="Arial" charset="0"/>
                  </a:rPr>
                </a:br>
                <a:r>
                  <a:rPr kumimoji="0" lang="de-DE" sz="105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aufnahme</a:t>
                </a:r>
                <a:r>
                  <a:rPr kumimoji="0" lang="de-DE" sz="1050" b="1"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hemmung</a:t>
                </a:r>
                <a:endParaRPr kumimoji="0" lang="de-DE" sz="1050" b="1" i="0" u="none" strike="noStrike" kern="1200" cap="none" spc="0" normalizeH="0" baseline="0" noProof="0" dirty="0">
                  <a:ln>
                    <a:noFill/>
                  </a:ln>
                  <a:solidFill>
                    <a:srgbClr val="000000"/>
                  </a:solidFill>
                  <a:effectLst/>
                  <a:uLnTx/>
                  <a:uFillTx/>
                  <a:latin typeface="Arial Narrow" pitchFamily="34" charset="0"/>
                  <a:ea typeface="+mn-ea"/>
                  <a:cs typeface="Arial" charset="0"/>
                </a:endParaRPr>
              </a:p>
            </p:txBody>
          </p:sp>
          <p:sp>
            <p:nvSpPr>
              <p:cNvPr id="18481" name="Rectangle 49"/>
              <p:cNvSpPr>
                <a:spLocks noChangeArrowheads="1"/>
              </p:cNvSpPr>
              <p:nvPr/>
            </p:nvSpPr>
            <p:spPr bwMode="auto">
              <a:xfrm>
                <a:off x="2582" y="1113"/>
                <a:ext cx="181"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5-HT</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3</a:t>
                </a:r>
              </a:p>
            </p:txBody>
          </p:sp>
          <p:sp>
            <p:nvSpPr>
              <p:cNvPr id="18482" name="Rectangle 50"/>
              <p:cNvSpPr>
                <a:spLocks noChangeArrowheads="1"/>
              </p:cNvSpPr>
              <p:nvPr/>
            </p:nvSpPr>
            <p:spPr bwMode="auto">
              <a:xfrm>
                <a:off x="1788" y="1113"/>
                <a:ext cx="21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5-HT</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2A</a:t>
                </a:r>
              </a:p>
            </p:txBody>
          </p:sp>
          <p:sp>
            <p:nvSpPr>
              <p:cNvPr id="18483" name="Rectangle 51"/>
              <p:cNvSpPr>
                <a:spLocks noChangeArrowheads="1"/>
              </p:cNvSpPr>
              <p:nvPr/>
            </p:nvSpPr>
            <p:spPr bwMode="auto">
              <a:xfrm>
                <a:off x="2180" y="1113"/>
                <a:ext cx="227"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5-HT</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2C </a:t>
                </a:r>
              </a:p>
            </p:txBody>
          </p:sp>
          <p:sp>
            <p:nvSpPr>
              <p:cNvPr id="18484" name="Rectangle 52"/>
              <p:cNvSpPr>
                <a:spLocks noChangeArrowheads="1"/>
              </p:cNvSpPr>
              <p:nvPr/>
            </p:nvSpPr>
            <p:spPr bwMode="auto">
              <a:xfrm>
                <a:off x="884" y="754"/>
                <a:ext cx="370"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Melatonerg</a:t>
                </a:r>
                <a:endParaRPr kumimoji="0" lang="de-DE" sz="1050" b="1" i="0" u="none" strike="noStrike" kern="1200" cap="none" spc="0" normalizeH="0" baseline="0" noProof="0" dirty="0">
                  <a:ln>
                    <a:noFill/>
                  </a:ln>
                  <a:solidFill>
                    <a:srgbClr val="000000"/>
                  </a:solidFill>
                  <a:effectLst/>
                  <a:uLnTx/>
                  <a:uFillTx/>
                  <a:latin typeface="Arial Narrow" pitchFamily="34" charset="0"/>
                  <a:ea typeface="+mn-ea"/>
                  <a:cs typeface="Arial" charset="0"/>
                </a:endParaRPr>
              </a:p>
            </p:txBody>
          </p:sp>
          <p:sp>
            <p:nvSpPr>
              <p:cNvPr id="18485" name="Rectangle 53"/>
              <p:cNvSpPr>
                <a:spLocks noChangeArrowheads="1"/>
              </p:cNvSpPr>
              <p:nvPr/>
            </p:nvSpPr>
            <p:spPr bwMode="auto">
              <a:xfrm>
                <a:off x="1154" y="1113"/>
                <a:ext cx="126"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MT</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2</a:t>
                </a:r>
              </a:p>
            </p:txBody>
          </p:sp>
          <p:sp>
            <p:nvSpPr>
              <p:cNvPr id="18486" name="Rectangle 54"/>
              <p:cNvSpPr>
                <a:spLocks noChangeArrowheads="1"/>
              </p:cNvSpPr>
              <p:nvPr/>
            </p:nvSpPr>
            <p:spPr bwMode="auto">
              <a:xfrm>
                <a:off x="3057" y="1639"/>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87" name="Rectangle 55"/>
              <p:cNvSpPr>
                <a:spLocks noChangeArrowheads="1"/>
              </p:cNvSpPr>
              <p:nvPr/>
            </p:nvSpPr>
            <p:spPr bwMode="auto">
              <a:xfrm>
                <a:off x="3057" y="1909"/>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88" name="Rectangle 56"/>
              <p:cNvSpPr>
                <a:spLocks noChangeArrowheads="1"/>
              </p:cNvSpPr>
              <p:nvPr/>
            </p:nvSpPr>
            <p:spPr bwMode="auto">
              <a:xfrm>
                <a:off x="3057" y="2190"/>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89" name="Rectangle 57"/>
              <p:cNvSpPr>
                <a:spLocks noChangeArrowheads="1"/>
              </p:cNvSpPr>
              <p:nvPr/>
            </p:nvSpPr>
            <p:spPr bwMode="auto">
              <a:xfrm>
                <a:off x="3884" y="1358"/>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90" name="Rectangle 58"/>
              <p:cNvSpPr>
                <a:spLocks noChangeArrowheads="1"/>
              </p:cNvSpPr>
              <p:nvPr/>
            </p:nvSpPr>
            <p:spPr bwMode="auto">
              <a:xfrm>
                <a:off x="3884" y="1909"/>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491" name="Rectangle 59"/>
              <p:cNvSpPr>
                <a:spLocks noChangeArrowheads="1"/>
              </p:cNvSpPr>
              <p:nvPr/>
            </p:nvSpPr>
            <p:spPr bwMode="auto">
              <a:xfrm>
                <a:off x="1850" y="138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2" name="Rectangle 60"/>
              <p:cNvSpPr>
                <a:spLocks noChangeArrowheads="1"/>
              </p:cNvSpPr>
              <p:nvPr/>
            </p:nvSpPr>
            <p:spPr bwMode="auto">
              <a:xfrm>
                <a:off x="2249" y="138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3" name="Rectangle 61"/>
              <p:cNvSpPr>
                <a:spLocks noChangeArrowheads="1"/>
              </p:cNvSpPr>
              <p:nvPr/>
            </p:nvSpPr>
            <p:spPr bwMode="auto">
              <a:xfrm>
                <a:off x="3363" y="138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4" name="Rectangle 62"/>
              <p:cNvSpPr>
                <a:spLocks noChangeArrowheads="1"/>
              </p:cNvSpPr>
              <p:nvPr/>
            </p:nvSpPr>
            <p:spPr bwMode="auto">
              <a:xfrm>
                <a:off x="3553" y="138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5" name="Rectangle 63"/>
              <p:cNvSpPr>
                <a:spLocks noChangeArrowheads="1"/>
              </p:cNvSpPr>
              <p:nvPr/>
            </p:nvSpPr>
            <p:spPr bwMode="auto">
              <a:xfrm>
                <a:off x="3554" y="193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6" name="Rectangle 64"/>
              <p:cNvSpPr>
                <a:spLocks noChangeArrowheads="1"/>
              </p:cNvSpPr>
              <p:nvPr/>
            </p:nvSpPr>
            <p:spPr bwMode="auto">
              <a:xfrm>
                <a:off x="3554" y="3050"/>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7" name="Rectangle 65"/>
              <p:cNvSpPr>
                <a:spLocks noChangeArrowheads="1"/>
              </p:cNvSpPr>
              <p:nvPr/>
            </p:nvSpPr>
            <p:spPr bwMode="auto">
              <a:xfrm>
                <a:off x="2627" y="3050"/>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498" name="Rectangle 66"/>
              <p:cNvSpPr>
                <a:spLocks noChangeArrowheads="1"/>
              </p:cNvSpPr>
              <p:nvPr/>
            </p:nvSpPr>
            <p:spPr bwMode="auto">
              <a:xfrm>
                <a:off x="2249" y="3050"/>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A−</a:t>
                </a:r>
              </a:p>
            </p:txBody>
          </p:sp>
          <p:sp>
            <p:nvSpPr>
              <p:cNvPr id="18499" name="Rectangle 67"/>
              <p:cNvSpPr>
                <a:spLocks noChangeArrowheads="1"/>
              </p:cNvSpPr>
              <p:nvPr/>
            </p:nvSpPr>
            <p:spPr bwMode="auto">
              <a:xfrm>
                <a:off x="1850" y="3050"/>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500" name="Rectangle 68"/>
              <p:cNvSpPr>
                <a:spLocks noChangeArrowheads="1"/>
              </p:cNvSpPr>
              <p:nvPr/>
            </p:nvSpPr>
            <p:spPr bwMode="auto">
              <a:xfrm>
                <a:off x="1173" y="332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501" name="Rectangle 69"/>
              <p:cNvSpPr>
                <a:spLocks noChangeArrowheads="1"/>
              </p:cNvSpPr>
              <p:nvPr/>
            </p:nvSpPr>
            <p:spPr bwMode="auto">
              <a:xfrm>
                <a:off x="2250" y="332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502" name="Rectangle 70"/>
              <p:cNvSpPr>
                <a:spLocks noChangeArrowheads="1"/>
              </p:cNvSpPr>
              <p:nvPr/>
            </p:nvSpPr>
            <p:spPr bwMode="auto">
              <a:xfrm>
                <a:off x="5339" y="3050"/>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503" name="Rectangle 71"/>
              <p:cNvSpPr>
                <a:spLocks noChangeArrowheads="1"/>
              </p:cNvSpPr>
              <p:nvPr/>
            </p:nvSpPr>
            <p:spPr bwMode="auto">
              <a:xfrm>
                <a:off x="4881" y="193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504" name="Rectangle 72"/>
              <p:cNvSpPr>
                <a:spLocks noChangeArrowheads="1"/>
              </p:cNvSpPr>
              <p:nvPr/>
            </p:nvSpPr>
            <p:spPr bwMode="auto">
              <a:xfrm>
                <a:off x="4881" y="138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505" name="Rectangle 73"/>
              <p:cNvSpPr>
                <a:spLocks noChangeArrowheads="1"/>
              </p:cNvSpPr>
              <p:nvPr/>
            </p:nvSpPr>
            <p:spPr bwMode="auto">
              <a:xfrm>
                <a:off x="5339" y="138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p>
            </p:txBody>
          </p:sp>
          <p:sp>
            <p:nvSpPr>
              <p:cNvPr id="18506" name="Rectangle 74"/>
              <p:cNvSpPr>
                <a:spLocks noChangeArrowheads="1"/>
              </p:cNvSpPr>
              <p:nvPr/>
            </p:nvSpPr>
            <p:spPr bwMode="auto">
              <a:xfrm>
                <a:off x="848" y="3327"/>
                <a:ext cx="94"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507" name="Rectangle 75"/>
              <p:cNvSpPr>
                <a:spLocks noChangeArrowheads="1"/>
              </p:cNvSpPr>
              <p:nvPr/>
            </p:nvSpPr>
            <p:spPr bwMode="auto">
              <a:xfrm>
                <a:off x="1425" y="1113"/>
                <a:ext cx="191"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000000"/>
                    </a:solidFill>
                    <a:effectLst/>
                    <a:uLnTx/>
                    <a:uFillTx/>
                    <a:latin typeface="Arial Narrow" pitchFamily="34" charset="0"/>
                    <a:ea typeface="+mn-ea"/>
                    <a:cs typeface="Arial" charset="0"/>
                  </a:rPr>
                  <a:t>5HT</a:t>
                </a:r>
                <a:r>
                  <a:rPr kumimoji="0" lang="fr-FR" sz="1050" b="1" i="0" u="none" strike="noStrike" kern="1200" cap="none" spc="0" normalizeH="0" baseline="-25000" noProof="0" dirty="0">
                    <a:ln>
                      <a:noFill/>
                    </a:ln>
                    <a:solidFill>
                      <a:srgbClr val="000000"/>
                    </a:solidFill>
                    <a:effectLst/>
                    <a:uLnTx/>
                    <a:uFillTx/>
                    <a:latin typeface="Arial Narrow" pitchFamily="34" charset="0"/>
                    <a:ea typeface="+mn-ea"/>
                    <a:cs typeface="Arial" charset="0"/>
                  </a:rPr>
                  <a:t>1A</a:t>
                </a:r>
              </a:p>
            </p:txBody>
          </p:sp>
          <p:sp>
            <p:nvSpPr>
              <p:cNvPr id="18508" name="Rectangle 76"/>
              <p:cNvSpPr>
                <a:spLocks noChangeArrowheads="1"/>
              </p:cNvSpPr>
              <p:nvPr/>
            </p:nvSpPr>
            <p:spPr bwMode="auto">
              <a:xfrm>
                <a:off x="50" y="2493"/>
                <a:ext cx="376"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Venlafaxin</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509" name="Rectangle 77"/>
              <p:cNvSpPr>
                <a:spLocks noChangeArrowheads="1"/>
              </p:cNvSpPr>
              <p:nvPr/>
            </p:nvSpPr>
            <p:spPr bwMode="auto">
              <a:xfrm>
                <a:off x="3884" y="2464"/>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510" name="Rectangle 78"/>
              <p:cNvSpPr>
                <a:spLocks noChangeArrowheads="1"/>
              </p:cNvSpPr>
              <p:nvPr/>
            </p:nvSpPr>
            <p:spPr bwMode="auto">
              <a:xfrm>
                <a:off x="3057" y="2464"/>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511" name="Rectangle 79"/>
              <p:cNvSpPr>
                <a:spLocks noChangeArrowheads="1"/>
              </p:cNvSpPr>
              <p:nvPr/>
            </p:nvSpPr>
            <p:spPr bwMode="auto">
              <a:xfrm>
                <a:off x="50" y="2775"/>
                <a:ext cx="343" cy="10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Duloxetin</a:t>
                </a:r>
                <a:endParaRPr kumimoji="0" lang="fr-FR" sz="105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18512" name="Rectangle 80"/>
              <p:cNvSpPr>
                <a:spLocks noChangeArrowheads="1"/>
              </p:cNvSpPr>
              <p:nvPr/>
            </p:nvSpPr>
            <p:spPr bwMode="auto">
              <a:xfrm>
                <a:off x="3057" y="2747"/>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513" name="Rectangle 81"/>
              <p:cNvSpPr>
                <a:spLocks noChangeArrowheads="1"/>
              </p:cNvSpPr>
              <p:nvPr/>
            </p:nvSpPr>
            <p:spPr bwMode="auto">
              <a:xfrm>
                <a:off x="3884" y="2747"/>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514" name="Rectangle 82"/>
              <p:cNvSpPr>
                <a:spLocks noChangeArrowheads="1"/>
              </p:cNvSpPr>
              <p:nvPr/>
            </p:nvSpPr>
            <p:spPr bwMode="auto">
              <a:xfrm>
                <a:off x="4440" y="2747"/>
                <a:ext cx="42"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a:t>
                </a:r>
              </a:p>
            </p:txBody>
          </p:sp>
          <p:sp>
            <p:nvSpPr>
              <p:cNvPr id="18515" name="Rectangle 83"/>
              <p:cNvSpPr>
                <a:spLocks noChangeArrowheads="1"/>
              </p:cNvSpPr>
              <p:nvPr/>
            </p:nvSpPr>
            <p:spPr bwMode="auto">
              <a:xfrm>
                <a:off x="829" y="1113"/>
                <a:ext cx="126" cy="102"/>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Narrow" pitchFamily="34" charset="0"/>
                    <a:ea typeface="+mn-ea"/>
                    <a:cs typeface="Arial" charset="0"/>
                  </a:rPr>
                  <a:t>MT</a:t>
                </a:r>
                <a:r>
                  <a:rPr kumimoji="0" lang="fr-FR" sz="1050" b="1" i="0" u="none" strike="noStrike" kern="1200" cap="none" spc="0" normalizeH="0" baseline="-25000" noProof="0">
                    <a:ln>
                      <a:noFill/>
                    </a:ln>
                    <a:solidFill>
                      <a:srgbClr val="000000"/>
                    </a:solidFill>
                    <a:effectLst/>
                    <a:uLnTx/>
                    <a:uFillTx/>
                    <a:latin typeface="Arial Narrow" pitchFamily="34" charset="0"/>
                    <a:ea typeface="+mn-ea"/>
                    <a:cs typeface="Arial" charset="0"/>
                  </a:rPr>
                  <a:t>1</a:t>
                </a:r>
              </a:p>
            </p:txBody>
          </p:sp>
          <p:sp>
            <p:nvSpPr>
              <p:cNvPr id="18516" name="Text Box 84"/>
              <p:cNvSpPr txBox="1">
                <a:spLocks noChangeArrowheads="1"/>
              </p:cNvSpPr>
              <p:nvPr/>
            </p:nvSpPr>
            <p:spPr bwMode="auto">
              <a:xfrm>
                <a:off x="1491" y="1356"/>
                <a:ext cx="56" cy="106"/>
              </a:xfrm>
              <a:prstGeom prst="rect">
                <a:avLst/>
              </a:prstGeom>
              <a:noFill/>
              <a:ln w="19050" algn="ctr">
                <a:noFill/>
                <a:miter lim="800000"/>
                <a:headEnd/>
                <a:tailEnd/>
              </a:ln>
            </p:spPr>
            <p:txBody>
              <a:bodyPr wrap="none" lIns="3600" tIns="3600" rIns="3600" bIns="36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endParaRPr kumimoji="0" lang="fr-FR"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endParaRPr>
              </a:p>
            </p:txBody>
          </p:sp>
          <p:sp>
            <p:nvSpPr>
              <p:cNvPr id="18517" name="Text Box 85"/>
              <p:cNvSpPr txBox="1">
                <a:spLocks noChangeArrowheads="1"/>
              </p:cNvSpPr>
              <p:nvPr/>
            </p:nvSpPr>
            <p:spPr bwMode="auto">
              <a:xfrm>
                <a:off x="1491" y="1637"/>
                <a:ext cx="56" cy="106"/>
              </a:xfrm>
              <a:prstGeom prst="rect">
                <a:avLst/>
              </a:prstGeom>
              <a:noFill/>
              <a:ln w="19050" algn="ctr">
                <a:noFill/>
                <a:miter lim="800000"/>
                <a:headEnd/>
                <a:tailEnd/>
              </a:ln>
            </p:spPr>
            <p:txBody>
              <a:bodyPr wrap="none" lIns="3600" tIns="3600" rIns="3600" bIns="36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endParaRPr kumimoji="0" lang="fr-FR"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endParaRPr>
              </a:p>
            </p:txBody>
          </p:sp>
          <p:sp>
            <p:nvSpPr>
              <p:cNvPr id="18518" name="Text Box 86"/>
              <p:cNvSpPr txBox="1">
                <a:spLocks noChangeArrowheads="1"/>
              </p:cNvSpPr>
              <p:nvPr/>
            </p:nvSpPr>
            <p:spPr bwMode="auto">
              <a:xfrm>
                <a:off x="1491" y="1906"/>
                <a:ext cx="56" cy="106"/>
              </a:xfrm>
              <a:prstGeom prst="rect">
                <a:avLst/>
              </a:prstGeom>
              <a:noFill/>
              <a:ln w="19050" algn="ctr">
                <a:noFill/>
                <a:miter lim="800000"/>
                <a:headEnd/>
                <a:tailEnd/>
              </a:ln>
            </p:spPr>
            <p:txBody>
              <a:bodyPr wrap="none" lIns="3600" tIns="3600" rIns="3600" bIns="36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endParaRPr kumimoji="0" lang="fr-FR"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endParaRPr>
              </a:p>
            </p:txBody>
          </p:sp>
          <p:sp>
            <p:nvSpPr>
              <p:cNvPr id="18519" name="Text Box 87"/>
              <p:cNvSpPr txBox="1">
                <a:spLocks noChangeArrowheads="1"/>
              </p:cNvSpPr>
              <p:nvPr/>
            </p:nvSpPr>
            <p:spPr bwMode="auto">
              <a:xfrm>
                <a:off x="1491" y="2188"/>
                <a:ext cx="56" cy="106"/>
              </a:xfrm>
              <a:prstGeom prst="rect">
                <a:avLst/>
              </a:prstGeom>
              <a:noFill/>
              <a:ln w="19050" algn="ctr">
                <a:noFill/>
                <a:miter lim="800000"/>
                <a:headEnd/>
                <a:tailEnd/>
              </a:ln>
            </p:spPr>
            <p:txBody>
              <a:bodyPr wrap="none" lIns="3600" tIns="3600" rIns="3600" bIns="36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endParaRPr kumimoji="0" lang="fr-FR"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endParaRPr>
              </a:p>
            </p:txBody>
          </p:sp>
          <p:sp>
            <p:nvSpPr>
              <p:cNvPr id="18520" name="Text Box 88"/>
              <p:cNvSpPr txBox="1">
                <a:spLocks noChangeArrowheads="1"/>
              </p:cNvSpPr>
              <p:nvPr/>
            </p:nvSpPr>
            <p:spPr bwMode="auto">
              <a:xfrm>
                <a:off x="1491" y="2462"/>
                <a:ext cx="56" cy="106"/>
              </a:xfrm>
              <a:prstGeom prst="rect">
                <a:avLst/>
              </a:prstGeom>
              <a:noFill/>
              <a:ln w="19050" algn="ctr">
                <a:noFill/>
                <a:miter lim="800000"/>
                <a:headEnd/>
                <a:tailEnd/>
              </a:ln>
            </p:spPr>
            <p:txBody>
              <a:bodyPr wrap="none" lIns="3600" tIns="3600" rIns="3600" bIns="36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endParaRPr kumimoji="0" lang="fr-FR"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endParaRPr>
              </a:p>
            </p:txBody>
          </p:sp>
          <p:sp>
            <p:nvSpPr>
              <p:cNvPr id="18521" name="Text Box 89"/>
              <p:cNvSpPr txBox="1">
                <a:spLocks noChangeArrowheads="1"/>
              </p:cNvSpPr>
              <p:nvPr/>
            </p:nvSpPr>
            <p:spPr bwMode="auto">
              <a:xfrm>
                <a:off x="1491" y="2744"/>
                <a:ext cx="56" cy="106"/>
              </a:xfrm>
              <a:prstGeom prst="rect">
                <a:avLst/>
              </a:prstGeom>
              <a:noFill/>
              <a:ln w="19050" algn="ctr">
                <a:noFill/>
                <a:miter lim="800000"/>
                <a:headEnd/>
                <a:tailEnd/>
              </a:ln>
            </p:spPr>
            <p:txBody>
              <a:bodyPr wrap="none" lIns="3600" tIns="3600" rIns="3600" bIns="36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rPr>
                  <a:t></a:t>
                </a:r>
                <a:endParaRPr kumimoji="0" lang="fr-FR" sz="1050" b="1" i="0" u="none" strike="noStrike" kern="1200" cap="none" spc="0" normalizeH="0" baseline="0" noProof="0">
                  <a:ln>
                    <a:noFill/>
                  </a:ln>
                  <a:solidFill>
                    <a:srgbClr val="000000"/>
                  </a:solidFill>
                  <a:effectLst/>
                  <a:uLnTx/>
                  <a:uFillTx/>
                  <a:latin typeface="Arial Narrow" pitchFamily="34" charset="0"/>
                  <a:ea typeface="+mn-ea"/>
                  <a:cs typeface="Times New Roman" pitchFamily="18" charset="0"/>
                  <a:sym typeface="Symbol" pitchFamily="18" charset="2"/>
                </a:endParaRPr>
              </a:p>
            </p:txBody>
          </p:sp>
          <p:sp>
            <p:nvSpPr>
              <p:cNvPr id="18522" name="Line 90"/>
              <p:cNvSpPr>
                <a:spLocks noChangeShapeType="1"/>
              </p:cNvSpPr>
              <p:nvPr/>
            </p:nvSpPr>
            <p:spPr bwMode="auto">
              <a:xfrm>
                <a:off x="739" y="1033"/>
                <a:ext cx="4966" cy="0"/>
              </a:xfrm>
              <a:prstGeom prst="line">
                <a:avLst/>
              </a:prstGeom>
              <a:noFill/>
              <a:ln w="12700">
                <a:solidFill>
                  <a:schemeClr val="tx1"/>
                </a:solidFill>
                <a:round/>
                <a:headEnd/>
                <a:tailEnd/>
              </a:ln>
            </p:spPr>
            <p:txBody>
              <a:bodyPr lIns="3600" tIns="3600" rIns="3600" bIns="36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5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grpSp>
      </p:grpSp>
    </p:spTree>
    <p:extLst>
      <p:ext uri="{BB962C8B-B14F-4D97-AF65-F5344CB8AC3E}">
        <p14:creationId xmlns:p14="http://schemas.microsoft.com/office/powerpoint/2010/main" val="28636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3676" y="231230"/>
            <a:ext cx="7886700" cy="1325563"/>
          </a:xfrm>
        </p:spPr>
        <p:txBody>
          <a:bodyPr>
            <a:normAutofit/>
          </a:bodyPr>
          <a:lstStyle/>
          <a:p>
            <a:pPr algn="ctr"/>
            <a:r>
              <a:rPr lang="de-DE" sz="2800" dirty="0" err="1">
                <a:cs typeface="Tahoma" pitchFamily="34" charset="0"/>
              </a:rPr>
              <a:t>Trizyklische</a:t>
            </a:r>
            <a:r>
              <a:rPr lang="de-DE" sz="2800" dirty="0">
                <a:cs typeface="Tahoma" pitchFamily="34" charset="0"/>
              </a:rPr>
              <a:t> Antidepressiva </a:t>
            </a:r>
            <a:r>
              <a:rPr lang="de-DE" sz="2800" dirty="0"/>
              <a:t>–</a:t>
            </a:r>
            <a:r>
              <a:rPr lang="de-DE" sz="2800" dirty="0">
                <a:cs typeface="Tahoma" pitchFamily="34" charset="0"/>
              </a:rPr>
              <a:t> UAW</a:t>
            </a:r>
            <a:r>
              <a:rPr lang="de-DE" sz="2800" dirty="0"/>
              <a:t> </a:t>
            </a:r>
          </a:p>
        </p:txBody>
      </p:sp>
      <p:sp>
        <p:nvSpPr>
          <p:cNvPr id="19459" name="Rectangle 3"/>
          <p:cNvSpPr>
            <a:spLocks noGrp="1" noChangeArrowheads="1"/>
          </p:cNvSpPr>
          <p:nvPr>
            <p:ph sz="half" idx="1"/>
          </p:nvPr>
        </p:nvSpPr>
        <p:spPr>
          <a:xfrm>
            <a:off x="3791744" y="1999382"/>
            <a:ext cx="5616624" cy="4021907"/>
          </a:xfrm>
        </p:spPr>
        <p:txBody>
          <a:bodyPr>
            <a:noAutofit/>
          </a:bodyPr>
          <a:lstStyle/>
          <a:p>
            <a:r>
              <a:rPr lang="de-DE" sz="2500" dirty="0">
                <a:cs typeface="Tahoma" pitchFamily="34" charset="0"/>
              </a:rPr>
              <a:t>Sedierung</a:t>
            </a:r>
          </a:p>
          <a:p>
            <a:r>
              <a:rPr lang="de-DE" sz="2500" dirty="0" err="1">
                <a:cs typeface="Tahoma" pitchFamily="34" charset="0"/>
              </a:rPr>
              <a:t>orthostatische</a:t>
            </a:r>
            <a:r>
              <a:rPr lang="de-DE" sz="2500" dirty="0">
                <a:cs typeface="Tahoma" pitchFamily="34" charset="0"/>
              </a:rPr>
              <a:t> Dysregulation</a:t>
            </a:r>
          </a:p>
          <a:p>
            <a:r>
              <a:rPr lang="de-DE" sz="2500" dirty="0">
                <a:cs typeface="Tahoma" pitchFamily="34" charset="0"/>
              </a:rPr>
              <a:t>Appetitsteigerung</a:t>
            </a:r>
          </a:p>
          <a:p>
            <a:r>
              <a:rPr lang="de-DE" sz="2500" dirty="0">
                <a:cs typeface="Tahoma" pitchFamily="34" charset="0"/>
              </a:rPr>
              <a:t>Gewichtszunahme</a:t>
            </a:r>
          </a:p>
          <a:p>
            <a:r>
              <a:rPr lang="de-DE" sz="2500" dirty="0">
                <a:cs typeface="Tahoma" pitchFamily="34" charset="0"/>
              </a:rPr>
              <a:t>Tremor</a:t>
            </a:r>
          </a:p>
          <a:p>
            <a:r>
              <a:rPr lang="de-DE" sz="2500" dirty="0">
                <a:cs typeface="Tahoma" pitchFamily="34" charset="0"/>
              </a:rPr>
              <a:t>Schwitzen</a:t>
            </a:r>
          </a:p>
          <a:p>
            <a:r>
              <a:rPr lang="de-DE" sz="2500" dirty="0">
                <a:cs typeface="Tahoma" pitchFamily="34" charset="0"/>
              </a:rPr>
              <a:t>kardiale Überleitungsstörungen</a:t>
            </a:r>
          </a:p>
          <a:p>
            <a:r>
              <a:rPr lang="de-DE" sz="2500" dirty="0">
                <a:cs typeface="Tahoma" pitchFamily="34" charset="0"/>
              </a:rPr>
              <a:t>anticholinerge Nebenwirkungen</a:t>
            </a:r>
            <a:endParaRPr lang="de-DE" sz="2500" dirty="0"/>
          </a:p>
        </p:txBody>
      </p:sp>
    </p:spTree>
    <p:extLst>
      <p:ext uri="{BB962C8B-B14F-4D97-AF65-F5344CB8AC3E}">
        <p14:creationId xmlns:p14="http://schemas.microsoft.com/office/powerpoint/2010/main" val="3652149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p:cNvSpPr/>
          <p:nvPr/>
        </p:nvSpPr>
        <p:spPr>
          <a:xfrm>
            <a:off x="3683050" y="1484784"/>
            <a:ext cx="6427886" cy="5093702"/>
          </a:xfrm>
          <a:prstGeom prst="rect">
            <a:avLst/>
          </a:prstGeom>
        </p:spPr>
        <p:txBody>
          <a:bodyPr wrap="square">
            <a:spAutoFit/>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kognitive Störungen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Delir</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Sedierung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Mundtrockenheit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Miktions- und Akkommodationsstörungen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Obstipation, Ileus</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Hypohidrose</a:t>
            </a:r>
            <a:endPar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Glaukomanfall</a:t>
            </a:r>
            <a:endPar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Gewichtszunahme</a:t>
            </a:r>
          </a:p>
        </p:txBody>
      </p:sp>
      <p:sp>
        <p:nvSpPr>
          <p:cNvPr id="3" name="Rechteck 2"/>
          <p:cNvSpPr/>
          <p:nvPr/>
        </p:nvSpPr>
        <p:spPr>
          <a:xfrm>
            <a:off x="3212348" y="476673"/>
            <a:ext cx="4251805" cy="590931"/>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600" b="0" i="0" u="none" strike="noStrike" kern="1200" cap="none" spc="0" normalizeH="0" baseline="0" noProof="0" dirty="0">
                <a:ln>
                  <a:noFill/>
                </a:ln>
                <a:solidFill>
                  <a:srgbClr val="4472C4"/>
                </a:solidFill>
                <a:effectLst/>
                <a:uLnTx/>
                <a:uFillTx/>
                <a:latin typeface="Calibri Light" panose="020F0302020204030204"/>
                <a:ea typeface="+mn-ea"/>
                <a:cs typeface="+mn-cs"/>
              </a:rPr>
              <a:t>Anticholinerge Effekte</a:t>
            </a:r>
          </a:p>
        </p:txBody>
      </p:sp>
    </p:spTree>
    <p:extLst>
      <p:ext uri="{BB962C8B-B14F-4D97-AF65-F5344CB8AC3E}">
        <p14:creationId xmlns:p14="http://schemas.microsoft.com/office/powerpoint/2010/main" val="3493079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631505" y="15033"/>
            <a:ext cx="8856983" cy="1325563"/>
          </a:xfrm>
        </p:spPr>
        <p:txBody>
          <a:bodyPr>
            <a:noAutofit/>
          </a:bodyPr>
          <a:lstStyle/>
          <a:p>
            <a:pPr algn="ctr" fontAlgn="base">
              <a:spcAft>
                <a:spcPct val="0"/>
              </a:spcAft>
            </a:pPr>
            <a:r>
              <a:rPr lang="de-DE" sz="3600" dirty="0"/>
              <a:t>Selektive Serotonin-</a:t>
            </a:r>
            <a:r>
              <a:rPr lang="de-DE" sz="3600" dirty="0" err="1"/>
              <a:t>Wiederaufnahmehemmer</a:t>
            </a:r>
            <a:r>
              <a:rPr lang="de-DE" sz="3600" dirty="0"/>
              <a:t> (SSRI) – UAW</a:t>
            </a:r>
          </a:p>
        </p:txBody>
      </p:sp>
      <p:sp>
        <p:nvSpPr>
          <p:cNvPr id="158723" name="Rectangle 3"/>
          <p:cNvSpPr>
            <a:spLocks noGrp="1" noChangeArrowheads="1"/>
          </p:cNvSpPr>
          <p:nvPr>
            <p:ph idx="1"/>
          </p:nvPr>
        </p:nvSpPr>
        <p:spPr>
          <a:xfrm>
            <a:off x="2783632" y="1484784"/>
            <a:ext cx="7598668" cy="5032052"/>
          </a:xfrm>
        </p:spPr>
        <p:txBody>
          <a:bodyPr>
            <a:noAutofit/>
          </a:bodyPr>
          <a:lstStyle/>
          <a:p>
            <a:pPr>
              <a:lnSpc>
                <a:spcPct val="80000"/>
              </a:lnSpc>
              <a:buFontTx/>
              <a:buNone/>
            </a:pPr>
            <a:r>
              <a:rPr lang="de-DE" sz="2300" u="sng" dirty="0"/>
              <a:t>Zu Beginn der Behandlung:</a:t>
            </a:r>
          </a:p>
          <a:p>
            <a:pPr>
              <a:lnSpc>
                <a:spcPct val="80000"/>
              </a:lnSpc>
            </a:pPr>
            <a:r>
              <a:rPr lang="de-DE" sz="2300" dirty="0"/>
              <a:t>UNRUHE, SCHLAFSTÖRUNG</a:t>
            </a:r>
          </a:p>
          <a:p>
            <a:pPr>
              <a:lnSpc>
                <a:spcPct val="80000"/>
              </a:lnSpc>
            </a:pPr>
            <a:r>
              <a:rPr lang="de-DE" sz="2300" dirty="0"/>
              <a:t>ÜBELKEIT</a:t>
            </a:r>
          </a:p>
          <a:p>
            <a:pPr>
              <a:lnSpc>
                <a:spcPct val="80000"/>
              </a:lnSpc>
              <a:buFontTx/>
              <a:buNone/>
            </a:pPr>
            <a:r>
              <a:rPr lang="de-DE" sz="2300" dirty="0"/>
              <a:t>Außerdem: </a:t>
            </a:r>
          </a:p>
          <a:p>
            <a:pPr>
              <a:lnSpc>
                <a:spcPct val="80000"/>
              </a:lnSpc>
            </a:pPr>
            <a:r>
              <a:rPr lang="de-DE" sz="2300" dirty="0"/>
              <a:t>gastrointestinale Blutungen</a:t>
            </a:r>
          </a:p>
          <a:p>
            <a:pPr>
              <a:lnSpc>
                <a:spcPct val="80000"/>
              </a:lnSpc>
            </a:pPr>
            <a:r>
              <a:rPr lang="de-DE" sz="2300" dirty="0"/>
              <a:t>Diarrhoe</a:t>
            </a:r>
          </a:p>
          <a:p>
            <a:pPr>
              <a:lnSpc>
                <a:spcPct val="80000"/>
              </a:lnSpc>
            </a:pPr>
            <a:r>
              <a:rPr lang="de-DE" sz="2300" dirty="0"/>
              <a:t>Kopfschmerzen</a:t>
            </a:r>
          </a:p>
          <a:p>
            <a:pPr>
              <a:lnSpc>
                <a:spcPct val="80000"/>
              </a:lnSpc>
            </a:pPr>
            <a:r>
              <a:rPr lang="de-DE" sz="2300" dirty="0"/>
              <a:t>Schwitzen</a:t>
            </a:r>
          </a:p>
          <a:p>
            <a:pPr>
              <a:lnSpc>
                <a:spcPct val="80000"/>
              </a:lnSpc>
            </a:pPr>
            <a:r>
              <a:rPr lang="de-DE" sz="2300" dirty="0"/>
              <a:t>Mundtrockenheit</a:t>
            </a:r>
          </a:p>
          <a:p>
            <a:pPr>
              <a:lnSpc>
                <a:spcPct val="80000"/>
              </a:lnSpc>
            </a:pPr>
            <a:r>
              <a:rPr lang="de-DE" sz="2300" dirty="0"/>
              <a:t>sexuelle Störungen</a:t>
            </a:r>
          </a:p>
          <a:p>
            <a:pPr>
              <a:lnSpc>
                <a:spcPct val="80000"/>
              </a:lnSpc>
            </a:pPr>
            <a:r>
              <a:rPr lang="de-DE" sz="2300" dirty="0"/>
              <a:t>Appetitlosigkeit</a:t>
            </a:r>
          </a:p>
          <a:p>
            <a:pPr>
              <a:lnSpc>
                <a:spcPct val="80000"/>
              </a:lnSpc>
            </a:pPr>
            <a:r>
              <a:rPr lang="de-DE" sz="2300" dirty="0"/>
              <a:t>ABSETZSYNDROME (Ausschleichen über 4 Wochen)</a:t>
            </a:r>
          </a:p>
          <a:p>
            <a:pPr>
              <a:lnSpc>
                <a:spcPct val="80000"/>
              </a:lnSpc>
            </a:pPr>
            <a:r>
              <a:rPr lang="de-DE" sz="2300" dirty="0" err="1"/>
              <a:t>QTc</a:t>
            </a:r>
            <a:r>
              <a:rPr lang="de-DE" sz="2300" dirty="0"/>
              <a:t>-Zeitverlängerungen (u.a. Citalopram, </a:t>
            </a:r>
            <a:r>
              <a:rPr lang="de-DE" sz="2300" dirty="0" err="1"/>
              <a:t>Escitalopram</a:t>
            </a:r>
            <a:r>
              <a:rPr lang="de-DE" sz="2300" dirty="0"/>
              <a:t>) </a:t>
            </a:r>
          </a:p>
        </p:txBody>
      </p:sp>
    </p:spTree>
    <p:extLst>
      <p:ext uri="{BB962C8B-B14F-4D97-AF65-F5344CB8AC3E}">
        <p14:creationId xmlns:p14="http://schemas.microsoft.com/office/powerpoint/2010/main" val="606141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31504" y="116632"/>
            <a:ext cx="8543800" cy="1143000"/>
          </a:xfrm>
        </p:spPr>
        <p:txBody>
          <a:bodyPr>
            <a:noAutofit/>
          </a:bodyPr>
          <a:lstStyle/>
          <a:p>
            <a:pPr algn="ctr"/>
            <a:r>
              <a:rPr lang="de-DE" sz="3200" dirty="0"/>
              <a:t>Serotonin-Noradrenalin-</a:t>
            </a:r>
            <a:r>
              <a:rPr lang="de-DE" sz="3200" dirty="0" err="1"/>
              <a:t>Wiederaufnahmehemmer</a:t>
            </a:r>
            <a:r>
              <a:rPr lang="de-DE" sz="3200" dirty="0"/>
              <a:t> (SNRI) – UAW</a:t>
            </a:r>
          </a:p>
        </p:txBody>
      </p:sp>
      <p:sp>
        <p:nvSpPr>
          <p:cNvPr id="20483" name="Rectangle 3"/>
          <p:cNvSpPr>
            <a:spLocks noGrp="1" noChangeArrowheads="1"/>
          </p:cNvSpPr>
          <p:nvPr>
            <p:ph sz="half" idx="1"/>
          </p:nvPr>
        </p:nvSpPr>
        <p:spPr>
          <a:xfrm>
            <a:off x="2125787" y="2132857"/>
            <a:ext cx="4043363" cy="4525963"/>
          </a:xfrm>
        </p:spPr>
        <p:txBody>
          <a:bodyPr/>
          <a:lstStyle/>
          <a:p>
            <a:r>
              <a:rPr lang="de-DE" sz="2500" dirty="0">
                <a:cs typeface="Tahoma" pitchFamily="34" charset="0"/>
              </a:rPr>
              <a:t>Agitiertheit, Angst, Schwindel</a:t>
            </a:r>
          </a:p>
          <a:p>
            <a:r>
              <a:rPr lang="de-DE" sz="2500" dirty="0">
                <a:cs typeface="Tahoma" pitchFamily="34" charset="0"/>
              </a:rPr>
              <a:t>Übelkeit</a:t>
            </a:r>
          </a:p>
          <a:p>
            <a:r>
              <a:rPr lang="de-DE" sz="2500" dirty="0">
                <a:cs typeface="Tahoma" pitchFamily="34" charset="0"/>
              </a:rPr>
              <a:t>Schwäche</a:t>
            </a:r>
          </a:p>
          <a:p>
            <a:r>
              <a:rPr lang="de-DE" sz="2500" dirty="0">
                <a:cs typeface="Tahoma" pitchFamily="34" charset="0"/>
              </a:rPr>
              <a:t>Kopfschmerzen</a:t>
            </a:r>
          </a:p>
          <a:p>
            <a:r>
              <a:rPr lang="de-DE" sz="2500" dirty="0">
                <a:cs typeface="Tahoma" pitchFamily="34" charset="0"/>
              </a:rPr>
              <a:t>Blutdruckanstieg</a:t>
            </a:r>
          </a:p>
        </p:txBody>
      </p:sp>
      <p:sp>
        <p:nvSpPr>
          <p:cNvPr id="20484" name="Rectangle 4"/>
          <p:cNvSpPr>
            <a:spLocks noGrp="1" noChangeArrowheads="1"/>
          </p:cNvSpPr>
          <p:nvPr>
            <p:ph sz="half" idx="2"/>
          </p:nvPr>
        </p:nvSpPr>
        <p:spPr>
          <a:xfrm>
            <a:off x="6312024" y="2132857"/>
            <a:ext cx="4464496" cy="4525963"/>
          </a:xfrm>
        </p:spPr>
        <p:txBody>
          <a:bodyPr>
            <a:normAutofit/>
          </a:bodyPr>
          <a:lstStyle/>
          <a:p>
            <a:r>
              <a:rPr lang="de-DE" sz="2500" dirty="0">
                <a:cs typeface="Tahoma" pitchFamily="34" charset="0"/>
              </a:rPr>
              <a:t>Appetitzunahme</a:t>
            </a:r>
          </a:p>
          <a:p>
            <a:r>
              <a:rPr lang="de-DE" sz="2500" dirty="0">
                <a:cs typeface="Tahoma" pitchFamily="34" charset="0"/>
              </a:rPr>
              <a:t>Obstipation, </a:t>
            </a:r>
            <a:r>
              <a:rPr lang="de-DE" sz="2500" dirty="0" err="1">
                <a:cs typeface="Tahoma" pitchFamily="34" charset="0"/>
              </a:rPr>
              <a:t>Diarrhoe</a:t>
            </a:r>
            <a:endParaRPr lang="de-DE" sz="2500" dirty="0">
              <a:cs typeface="Tahoma" pitchFamily="34" charset="0"/>
            </a:endParaRPr>
          </a:p>
          <a:p>
            <a:r>
              <a:rPr lang="de-DE" sz="2500" dirty="0" err="1">
                <a:cs typeface="Tahoma" pitchFamily="34" charset="0"/>
              </a:rPr>
              <a:t>Gewichtszu</a:t>
            </a:r>
            <a:r>
              <a:rPr lang="de-DE" sz="2500" dirty="0">
                <a:cs typeface="Tahoma" pitchFamily="34" charset="0"/>
              </a:rPr>
              <a:t>- oder -abnahme</a:t>
            </a:r>
          </a:p>
          <a:p>
            <a:r>
              <a:rPr lang="de-DE" sz="2500" dirty="0">
                <a:cs typeface="Tahoma" pitchFamily="34" charset="0"/>
              </a:rPr>
              <a:t>Schlafstörung</a:t>
            </a:r>
          </a:p>
          <a:p>
            <a:r>
              <a:rPr lang="de-DE" sz="2500" dirty="0">
                <a:cs typeface="Tahoma" pitchFamily="34" charset="0"/>
              </a:rPr>
              <a:t>sexuelle Dysfunktion</a:t>
            </a:r>
          </a:p>
          <a:p>
            <a:r>
              <a:rPr lang="de-DE" sz="2500" dirty="0">
                <a:cs typeface="Tahoma" pitchFamily="34" charset="0"/>
              </a:rPr>
              <a:t>Harnverhalt</a:t>
            </a:r>
          </a:p>
        </p:txBody>
      </p:sp>
    </p:spTree>
    <p:extLst>
      <p:ext uri="{BB962C8B-B14F-4D97-AF65-F5344CB8AC3E}">
        <p14:creationId xmlns:p14="http://schemas.microsoft.com/office/powerpoint/2010/main" val="1580667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81708" y="159222"/>
            <a:ext cx="7886700" cy="1325563"/>
          </a:xfrm>
        </p:spPr>
        <p:txBody>
          <a:bodyPr>
            <a:normAutofit/>
          </a:bodyPr>
          <a:lstStyle/>
          <a:p>
            <a:pPr algn="ctr"/>
            <a:r>
              <a:rPr lang="de-DE" sz="3200" dirty="0"/>
              <a:t>Irreversibler MAO-Hemmer </a:t>
            </a:r>
            <a:r>
              <a:rPr lang="de-DE" sz="3200" dirty="0" err="1"/>
              <a:t>Tranylcypromin</a:t>
            </a:r>
            <a:r>
              <a:rPr lang="de-DE" sz="3200" dirty="0"/>
              <a:t> </a:t>
            </a:r>
            <a:r>
              <a:rPr lang="de-DE" sz="3200" dirty="0" err="1"/>
              <a:t>UAW</a:t>
            </a:r>
            <a:endParaRPr lang="de-DE" sz="3200" dirty="0"/>
          </a:p>
        </p:txBody>
      </p:sp>
      <p:sp>
        <p:nvSpPr>
          <p:cNvPr id="22531" name="Rectangle 3"/>
          <p:cNvSpPr>
            <a:spLocks noGrp="1" noChangeArrowheads="1"/>
          </p:cNvSpPr>
          <p:nvPr>
            <p:ph sz="half" idx="1"/>
          </p:nvPr>
        </p:nvSpPr>
        <p:spPr>
          <a:xfrm>
            <a:off x="1981200" y="2143398"/>
            <a:ext cx="4186808" cy="4525963"/>
          </a:xfrm>
        </p:spPr>
        <p:txBody>
          <a:bodyPr>
            <a:normAutofit/>
          </a:bodyPr>
          <a:lstStyle/>
          <a:p>
            <a:r>
              <a:rPr lang="de-DE" sz="2500" dirty="0">
                <a:cs typeface="Tahoma" pitchFamily="34" charset="0"/>
              </a:rPr>
              <a:t>Schwindel</a:t>
            </a:r>
          </a:p>
          <a:p>
            <a:r>
              <a:rPr lang="de-DE" sz="2500" dirty="0">
                <a:cs typeface="Tahoma" pitchFamily="34" charset="0"/>
              </a:rPr>
              <a:t>Kopfschmerz</a:t>
            </a:r>
          </a:p>
          <a:p>
            <a:r>
              <a:rPr lang="de-DE" sz="2500" dirty="0">
                <a:cs typeface="Tahoma" pitchFamily="34" charset="0"/>
              </a:rPr>
              <a:t>Unruhe, Angstzustände, Schlafstörungen</a:t>
            </a:r>
          </a:p>
          <a:p>
            <a:r>
              <a:rPr lang="de-DE" sz="2500" dirty="0">
                <a:cs typeface="Tahoma" pitchFamily="34" charset="0"/>
              </a:rPr>
              <a:t>Zittern</a:t>
            </a:r>
          </a:p>
          <a:p>
            <a:r>
              <a:rPr lang="de-DE" sz="2500" dirty="0">
                <a:cs typeface="Tahoma" pitchFamily="34" charset="0"/>
              </a:rPr>
              <a:t>Schwitzen</a:t>
            </a:r>
          </a:p>
          <a:p>
            <a:r>
              <a:rPr lang="de-DE" sz="2500" dirty="0" err="1">
                <a:cs typeface="Tahoma" pitchFamily="34" charset="0"/>
              </a:rPr>
              <a:t>orthostatische</a:t>
            </a:r>
            <a:r>
              <a:rPr lang="de-DE" sz="2500" dirty="0">
                <a:cs typeface="Tahoma" pitchFamily="34" charset="0"/>
              </a:rPr>
              <a:t> Dysregulation </a:t>
            </a:r>
          </a:p>
        </p:txBody>
      </p:sp>
      <p:sp>
        <p:nvSpPr>
          <p:cNvPr id="22532" name="Rectangle 4"/>
          <p:cNvSpPr>
            <a:spLocks noGrp="1" noChangeArrowheads="1"/>
          </p:cNvSpPr>
          <p:nvPr>
            <p:ph sz="half" idx="2"/>
          </p:nvPr>
        </p:nvSpPr>
        <p:spPr>
          <a:xfrm>
            <a:off x="6167438" y="2143398"/>
            <a:ext cx="4393058" cy="4525963"/>
          </a:xfrm>
        </p:spPr>
        <p:txBody>
          <a:bodyPr>
            <a:normAutofit/>
          </a:bodyPr>
          <a:lstStyle/>
          <a:p>
            <a:r>
              <a:rPr lang="de-DE" sz="2500" dirty="0" err="1">
                <a:cs typeface="Tahoma" pitchFamily="34" charset="0"/>
              </a:rPr>
              <a:t>hypertensive</a:t>
            </a:r>
            <a:r>
              <a:rPr lang="de-DE" sz="2500" dirty="0">
                <a:cs typeface="Tahoma" pitchFamily="34" charset="0"/>
              </a:rPr>
              <a:t> Krisen (Erregung, Blutdruckanstieg, intra-zerebrale Blutung)</a:t>
            </a:r>
          </a:p>
        </p:txBody>
      </p:sp>
    </p:spTree>
    <p:extLst>
      <p:ext uri="{BB962C8B-B14F-4D97-AF65-F5344CB8AC3E}">
        <p14:creationId xmlns:p14="http://schemas.microsoft.com/office/powerpoint/2010/main" val="4181235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34691" y="8807"/>
            <a:ext cx="7886700" cy="1325563"/>
          </a:xfrm>
        </p:spPr>
        <p:txBody>
          <a:bodyPr>
            <a:normAutofit/>
          </a:bodyPr>
          <a:lstStyle/>
          <a:p>
            <a:pPr algn="ctr"/>
            <a:r>
              <a:rPr lang="de-DE" sz="3600" dirty="0" err="1"/>
              <a:t>Mirtazapin</a:t>
            </a:r>
            <a:r>
              <a:rPr lang="de-DE" sz="3600" dirty="0"/>
              <a:t> – UAW</a:t>
            </a:r>
          </a:p>
        </p:txBody>
      </p:sp>
      <p:sp>
        <p:nvSpPr>
          <p:cNvPr id="23555" name="Rectangle 3"/>
          <p:cNvSpPr>
            <a:spLocks noGrp="1" noChangeArrowheads="1"/>
          </p:cNvSpPr>
          <p:nvPr>
            <p:ph sz="half" idx="1"/>
          </p:nvPr>
        </p:nvSpPr>
        <p:spPr>
          <a:xfrm>
            <a:off x="1981201" y="1999382"/>
            <a:ext cx="4043363" cy="4525963"/>
          </a:xfrm>
        </p:spPr>
        <p:txBody>
          <a:bodyPr>
            <a:normAutofit/>
          </a:bodyPr>
          <a:lstStyle/>
          <a:p>
            <a:r>
              <a:rPr lang="de-DE" sz="2500" dirty="0">
                <a:cs typeface="Tahoma" pitchFamily="34" charset="0"/>
              </a:rPr>
              <a:t>Müdigkeit, Benommenheit</a:t>
            </a:r>
          </a:p>
          <a:p>
            <a:r>
              <a:rPr lang="de-DE" sz="2500" dirty="0">
                <a:cs typeface="Tahoma" pitchFamily="34" charset="0"/>
              </a:rPr>
              <a:t>Mundtrockenheit</a:t>
            </a:r>
          </a:p>
          <a:p>
            <a:r>
              <a:rPr lang="de-DE" sz="2500" dirty="0">
                <a:cs typeface="Tahoma" pitchFamily="34" charset="0"/>
              </a:rPr>
              <a:t>Appetitzunahme, Gewichtszunahme</a:t>
            </a:r>
          </a:p>
          <a:p>
            <a:r>
              <a:rPr lang="de-DE" sz="2500" dirty="0">
                <a:cs typeface="Tahoma" pitchFamily="34" charset="0"/>
              </a:rPr>
              <a:t> Hypotonie</a:t>
            </a:r>
          </a:p>
          <a:p>
            <a:r>
              <a:rPr lang="de-DE" sz="2500" dirty="0">
                <a:cs typeface="Tahoma" pitchFamily="34" charset="0"/>
              </a:rPr>
              <a:t>Ödeme (vor allem ältere Patienten)</a:t>
            </a:r>
            <a:endParaRPr lang="de-DE" sz="2500" dirty="0"/>
          </a:p>
        </p:txBody>
      </p:sp>
      <p:sp>
        <p:nvSpPr>
          <p:cNvPr id="23556" name="Rectangle 4"/>
          <p:cNvSpPr>
            <a:spLocks noGrp="1" noChangeArrowheads="1"/>
          </p:cNvSpPr>
          <p:nvPr>
            <p:ph sz="half" idx="2"/>
          </p:nvPr>
        </p:nvSpPr>
        <p:spPr>
          <a:xfrm>
            <a:off x="6167438" y="1999382"/>
            <a:ext cx="4393058" cy="4525963"/>
          </a:xfrm>
        </p:spPr>
        <p:txBody>
          <a:bodyPr>
            <a:normAutofit/>
          </a:bodyPr>
          <a:lstStyle/>
          <a:p>
            <a:r>
              <a:rPr lang="de-DE" sz="2500" dirty="0">
                <a:cs typeface="Tahoma" pitchFamily="34" charset="0"/>
              </a:rPr>
              <a:t>akute Knochenmarksdepression (</a:t>
            </a:r>
            <a:r>
              <a:rPr lang="de-DE" sz="2500" dirty="0" err="1">
                <a:cs typeface="Tahoma" pitchFamily="34" charset="0"/>
              </a:rPr>
              <a:t>Agranulocytose</a:t>
            </a:r>
            <a:r>
              <a:rPr lang="de-DE" sz="2500" dirty="0">
                <a:cs typeface="Tahoma" pitchFamily="34" charset="0"/>
              </a:rPr>
              <a:t> u.a.)</a:t>
            </a:r>
          </a:p>
          <a:p>
            <a:r>
              <a:rPr lang="de-DE" sz="2500" dirty="0">
                <a:cs typeface="Tahoma" pitchFamily="34" charset="0"/>
              </a:rPr>
              <a:t>Leberfunktionsstörung</a:t>
            </a:r>
          </a:p>
          <a:p>
            <a:r>
              <a:rPr lang="de-DE" sz="2500" dirty="0">
                <a:cs typeface="Tahoma" pitchFamily="34" charset="0"/>
              </a:rPr>
              <a:t>Exantheme</a:t>
            </a:r>
          </a:p>
          <a:p>
            <a:r>
              <a:rPr lang="de-DE" sz="2500" dirty="0" err="1">
                <a:cs typeface="Tahoma" pitchFamily="34" charset="0"/>
              </a:rPr>
              <a:t>Parästhesien</a:t>
            </a:r>
            <a:endParaRPr lang="de-DE" sz="2500" dirty="0">
              <a:cs typeface="Tahoma" pitchFamily="34" charset="0"/>
            </a:endParaRPr>
          </a:p>
          <a:p>
            <a:r>
              <a:rPr lang="de-DE" sz="2500" dirty="0">
                <a:cs typeface="Tahoma" pitchFamily="34" charset="0"/>
              </a:rPr>
              <a:t>Manieauslösung</a:t>
            </a:r>
          </a:p>
        </p:txBody>
      </p:sp>
    </p:spTree>
    <p:extLst>
      <p:ext uri="{BB962C8B-B14F-4D97-AF65-F5344CB8AC3E}">
        <p14:creationId xmlns:p14="http://schemas.microsoft.com/office/powerpoint/2010/main" val="2842508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a:xfrm>
            <a:off x="2351584" y="231230"/>
            <a:ext cx="5760640" cy="1325563"/>
          </a:xfrm>
        </p:spPr>
        <p:txBody>
          <a:bodyPr>
            <a:normAutofit/>
          </a:bodyPr>
          <a:lstStyle/>
          <a:p>
            <a:pPr algn="ctr"/>
            <a:r>
              <a:rPr lang="de-DE" sz="3600" dirty="0" err="1"/>
              <a:t>Vortioxetin</a:t>
            </a:r>
            <a:r>
              <a:rPr lang="de-DE" sz="3600" dirty="0"/>
              <a:t> – UAW</a:t>
            </a:r>
          </a:p>
        </p:txBody>
      </p:sp>
      <p:sp>
        <p:nvSpPr>
          <p:cNvPr id="6" name="Inhaltsplatzhalter 5"/>
          <p:cNvSpPr>
            <a:spLocks noGrp="1"/>
          </p:cNvSpPr>
          <p:nvPr>
            <p:ph idx="1"/>
          </p:nvPr>
        </p:nvSpPr>
        <p:spPr>
          <a:xfrm>
            <a:off x="4079776" y="2276872"/>
            <a:ext cx="4159374" cy="3312368"/>
          </a:xfrm>
        </p:spPr>
        <p:txBody>
          <a:bodyPr>
            <a:normAutofit/>
          </a:bodyPr>
          <a:lstStyle/>
          <a:p>
            <a:pPr lvl="1">
              <a:lnSpc>
                <a:spcPct val="100000"/>
              </a:lnSpc>
              <a:defRPr/>
            </a:pPr>
            <a:r>
              <a:rPr lang="de-DE" sz="2500" dirty="0"/>
              <a:t>Übelkeit</a:t>
            </a:r>
          </a:p>
          <a:p>
            <a:pPr lvl="1">
              <a:lnSpc>
                <a:spcPct val="100000"/>
              </a:lnSpc>
              <a:defRPr/>
            </a:pPr>
            <a:r>
              <a:rPr lang="de-DE" sz="2500" dirty="0"/>
              <a:t>Erbrechen</a:t>
            </a:r>
          </a:p>
          <a:p>
            <a:pPr lvl="1">
              <a:lnSpc>
                <a:spcPct val="100000"/>
              </a:lnSpc>
              <a:defRPr/>
            </a:pPr>
            <a:r>
              <a:rPr lang="de-DE" sz="2500" dirty="0"/>
              <a:t>Schwitzen </a:t>
            </a:r>
          </a:p>
          <a:p>
            <a:pPr lvl="1">
              <a:lnSpc>
                <a:spcPct val="100000"/>
              </a:lnSpc>
              <a:defRPr/>
            </a:pPr>
            <a:r>
              <a:rPr lang="de-DE" sz="2500" dirty="0"/>
              <a:t>Appetit vermindert</a:t>
            </a:r>
          </a:p>
          <a:p>
            <a:pPr lvl="1">
              <a:lnSpc>
                <a:spcPct val="100000"/>
              </a:lnSpc>
              <a:defRPr/>
            </a:pPr>
            <a:r>
              <a:rPr lang="de-DE" sz="2500" dirty="0"/>
              <a:t>Diarrhoe</a:t>
            </a:r>
          </a:p>
          <a:p>
            <a:pPr lvl="1">
              <a:lnSpc>
                <a:spcPct val="100000"/>
              </a:lnSpc>
              <a:defRPr/>
            </a:pPr>
            <a:r>
              <a:rPr lang="de-DE" sz="2500" dirty="0"/>
              <a:t>Schwindel</a:t>
            </a:r>
          </a:p>
          <a:p>
            <a:pPr lvl="1">
              <a:lnSpc>
                <a:spcPct val="100000"/>
              </a:lnSpc>
              <a:defRPr/>
            </a:pPr>
            <a:r>
              <a:rPr lang="de-DE" sz="2500" dirty="0"/>
              <a:t>Pruritus</a:t>
            </a:r>
          </a:p>
          <a:p>
            <a:endParaRPr lang="de-DE" sz="2500" dirty="0"/>
          </a:p>
        </p:txBody>
      </p:sp>
    </p:spTree>
    <p:extLst>
      <p:ext uri="{BB962C8B-B14F-4D97-AF65-F5344CB8AC3E}">
        <p14:creationId xmlns:p14="http://schemas.microsoft.com/office/powerpoint/2010/main" val="336212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p:txBody>
          <a:bodyPr/>
          <a:lstStyle/>
          <a:p>
            <a:pPr eaLnBrk="1" hangingPunct="1"/>
            <a:endParaRPr lang="en-US" altLang="de-DE"/>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692151"/>
            <a:ext cx="9036496"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4"/>
          <p:cNvSpPr txBox="1">
            <a:spLocks noChangeArrowheads="1"/>
          </p:cNvSpPr>
          <p:nvPr/>
        </p:nvSpPr>
        <p:spPr bwMode="auto">
          <a:xfrm>
            <a:off x="3143672" y="120056"/>
            <a:ext cx="6769100" cy="16527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EU-Barometer 2010</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Haben Sie in den letzten 12 Monaten irgendein Antidepressivum eingenommen?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Ja-Antworten</a:t>
            </a:r>
          </a:p>
        </p:txBody>
      </p:sp>
    </p:spTree>
    <p:extLst>
      <p:ext uri="{BB962C8B-B14F-4D97-AF65-F5344CB8AC3E}">
        <p14:creationId xmlns:p14="http://schemas.microsoft.com/office/powerpoint/2010/main" val="104048233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24000" y="1"/>
            <a:ext cx="8784976" cy="1325563"/>
          </a:xfrm>
        </p:spPr>
        <p:txBody>
          <a:bodyPr>
            <a:noAutofit/>
          </a:bodyPr>
          <a:lstStyle/>
          <a:p>
            <a:pPr algn="ctr"/>
            <a:r>
              <a:rPr lang="de-DE" sz="3200" dirty="0"/>
              <a:t>Antidepressiva bei Übergewicht und Diabetes mellitus Typ 2 – </a:t>
            </a:r>
            <a:r>
              <a:rPr lang="de-DE" sz="3200" dirty="0" err="1"/>
              <a:t>UAW</a:t>
            </a:r>
            <a:endParaRPr lang="de-DE" sz="3200" dirty="0"/>
          </a:p>
        </p:txBody>
      </p:sp>
      <p:sp>
        <p:nvSpPr>
          <p:cNvPr id="6" name="Inhaltsplatzhalter 5"/>
          <p:cNvSpPr>
            <a:spLocks noGrp="1"/>
          </p:cNvSpPr>
          <p:nvPr>
            <p:ph idx="1"/>
          </p:nvPr>
        </p:nvSpPr>
        <p:spPr>
          <a:xfrm>
            <a:off x="1775520" y="1825625"/>
            <a:ext cx="8712968" cy="4351338"/>
          </a:xfrm>
        </p:spPr>
        <p:txBody>
          <a:bodyPr>
            <a:noAutofit/>
          </a:bodyPr>
          <a:lstStyle/>
          <a:p>
            <a:r>
              <a:rPr lang="de-DE" sz="2000" dirty="0"/>
              <a:t>Depression ist unabhängiges Risiko für Neuauftreten von Adipositas (</a:t>
            </a:r>
            <a:r>
              <a:rPr lang="de-DE" sz="2000" dirty="0" err="1"/>
              <a:t>Luppino</a:t>
            </a:r>
            <a:r>
              <a:rPr lang="de-DE" sz="2000" dirty="0"/>
              <a:t> et al 2010: Metaanalyse, Odds-Ratio: 1,56)</a:t>
            </a:r>
          </a:p>
          <a:p>
            <a:r>
              <a:rPr lang="de-DE" sz="2000" dirty="0"/>
              <a:t>Depression mit metabolischem Syndrom assoziiert (Pan et al 2012: Metaanalyse, </a:t>
            </a:r>
            <a:r>
              <a:rPr lang="de-DE" sz="2000" dirty="0" err="1"/>
              <a:t>querschnittlich</a:t>
            </a:r>
            <a:r>
              <a:rPr lang="de-DE" sz="2000" dirty="0"/>
              <a:t>: Odds-Ratio: 1,42, </a:t>
            </a:r>
            <a:r>
              <a:rPr lang="de-DE" sz="2000" dirty="0" err="1"/>
              <a:t>längsschnittlich</a:t>
            </a:r>
            <a:r>
              <a:rPr lang="de-DE" sz="2000" dirty="0"/>
              <a:t>: Odds-Ratio: 1,52</a:t>
            </a:r>
          </a:p>
          <a:p>
            <a:r>
              <a:rPr lang="de-DE" sz="2000" dirty="0"/>
              <a:t>Depression (überwiegend Selbstauskunft) mit erhöhtem Risiko, einen Diabetes mellitus Typ 2 zu entwickeln, assoziiert (</a:t>
            </a:r>
            <a:r>
              <a:rPr lang="de-DE" sz="2000" dirty="0" err="1"/>
              <a:t>Rotella</a:t>
            </a:r>
            <a:r>
              <a:rPr lang="de-DE" sz="2000" dirty="0"/>
              <a:t> &amp; </a:t>
            </a:r>
            <a:r>
              <a:rPr lang="de-DE" sz="2000" dirty="0" err="1"/>
              <a:t>Mannucci</a:t>
            </a:r>
            <a:r>
              <a:rPr lang="de-DE" sz="2000" dirty="0"/>
              <a:t> 2013, Metaanalyse, adjustiertes RR: 1,38)</a:t>
            </a:r>
          </a:p>
          <a:p>
            <a:r>
              <a:rPr lang="de-DE" sz="2000" dirty="0"/>
              <a:t>insbesondere Antidepressiva mit </a:t>
            </a:r>
            <a:r>
              <a:rPr lang="de-DE" sz="2000" dirty="0" err="1"/>
              <a:t>antihistaminerger</a:t>
            </a:r>
            <a:r>
              <a:rPr lang="de-DE" sz="2000" dirty="0"/>
              <a:t> Wirkung gehen mit Gewichtszunahme einher (</a:t>
            </a:r>
            <a:r>
              <a:rPr lang="de-DE" sz="2000" dirty="0" err="1"/>
              <a:t>Salvi</a:t>
            </a:r>
            <a:r>
              <a:rPr lang="de-DE" sz="2000" dirty="0"/>
              <a:t> et al 2016)</a:t>
            </a:r>
          </a:p>
          <a:p>
            <a:r>
              <a:rPr lang="de-DE" sz="2000" dirty="0"/>
              <a:t>Patienten mit Depression und Diabetes mellitus: Antidepressiva wirken und gehen mit einer moderaten Reduktion von </a:t>
            </a:r>
            <a:r>
              <a:rPr lang="de-DE" sz="2000" dirty="0" err="1"/>
              <a:t>HbA1c</a:t>
            </a:r>
            <a:r>
              <a:rPr lang="de-DE" sz="2000" dirty="0"/>
              <a:t> einher (Baumeister et al 2014, </a:t>
            </a:r>
            <a:r>
              <a:rPr lang="de-DE" sz="2000" dirty="0" err="1"/>
              <a:t>Cochrane</a:t>
            </a:r>
            <a:r>
              <a:rPr lang="de-DE" sz="2000" dirty="0"/>
              <a:t> Review)</a:t>
            </a:r>
          </a:p>
          <a:p>
            <a:r>
              <a:rPr lang="de-DE" sz="2000" dirty="0"/>
              <a:t>bei schmerzhafter diabetischer Polyneuropathie sind laut </a:t>
            </a:r>
            <a:r>
              <a:rPr lang="de-DE" sz="2000" dirty="0" err="1"/>
              <a:t>NVL</a:t>
            </a:r>
            <a:r>
              <a:rPr lang="de-DE" sz="2000" dirty="0"/>
              <a:t> </a:t>
            </a:r>
            <a:r>
              <a:rPr lang="de-DE" sz="2000" dirty="0" err="1"/>
              <a:t>TZA</a:t>
            </a:r>
            <a:r>
              <a:rPr lang="de-DE" sz="2000" dirty="0"/>
              <a:t> oder </a:t>
            </a:r>
            <a:r>
              <a:rPr lang="de-DE" sz="2000" dirty="0" err="1"/>
              <a:t>SNRI</a:t>
            </a:r>
            <a:r>
              <a:rPr lang="de-DE" sz="2000" dirty="0"/>
              <a:t> eine Option</a:t>
            </a:r>
          </a:p>
        </p:txBody>
      </p:sp>
    </p:spTree>
    <p:extLst>
      <p:ext uri="{BB962C8B-B14F-4D97-AF65-F5344CB8AC3E}">
        <p14:creationId xmlns:p14="http://schemas.microsoft.com/office/powerpoint/2010/main" val="2149191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631504" y="567844"/>
          <a:ext cx="8856985" cy="6045200"/>
        </p:xfrm>
        <a:graphic>
          <a:graphicData uri="http://schemas.openxmlformats.org/drawingml/2006/table">
            <a:tbl>
              <a:tblPr firstRow="1" bandRow="1">
                <a:tableStyleId>{5C22544A-7EE6-4342-B048-85BDC9FD1C3A}</a:tableStyleId>
              </a:tblPr>
              <a:tblGrid>
                <a:gridCol w="1771397">
                  <a:extLst>
                    <a:ext uri="{9D8B030D-6E8A-4147-A177-3AD203B41FA5}">
                      <a16:colId xmlns:a16="http://schemas.microsoft.com/office/drawing/2014/main" val="20000"/>
                    </a:ext>
                  </a:extLst>
                </a:gridCol>
                <a:gridCol w="1364846">
                  <a:extLst>
                    <a:ext uri="{9D8B030D-6E8A-4147-A177-3AD203B41FA5}">
                      <a16:colId xmlns:a16="http://schemas.microsoft.com/office/drawing/2014/main" val="20001"/>
                    </a:ext>
                  </a:extLst>
                </a:gridCol>
                <a:gridCol w="1832309">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2448273">
                  <a:extLst>
                    <a:ext uri="{9D8B030D-6E8A-4147-A177-3AD203B41FA5}">
                      <a16:colId xmlns:a16="http://schemas.microsoft.com/office/drawing/2014/main" val="20004"/>
                    </a:ext>
                  </a:extLst>
                </a:gridCol>
              </a:tblGrid>
              <a:tr h="370840">
                <a:tc>
                  <a:txBody>
                    <a:bodyPr/>
                    <a:lstStyle/>
                    <a:p>
                      <a:r>
                        <a:rPr lang="de-DE" sz="1100" dirty="0"/>
                        <a:t>Substanz</a:t>
                      </a:r>
                    </a:p>
                  </a:txBody>
                  <a:tcPr/>
                </a:tc>
                <a:tc>
                  <a:txBody>
                    <a:bodyPr/>
                    <a:lstStyle/>
                    <a:p>
                      <a:r>
                        <a:rPr lang="de-DE" sz="1100" dirty="0"/>
                        <a:t>Wirkung auf Gewicht</a:t>
                      </a:r>
                    </a:p>
                  </a:txBody>
                  <a:tcPr/>
                </a:tc>
                <a:tc>
                  <a:txBody>
                    <a:bodyPr/>
                    <a:lstStyle/>
                    <a:p>
                      <a:r>
                        <a:rPr lang="de-DE" sz="1100" dirty="0"/>
                        <a:t>Eignung bei Adipositas oder metabolischem Syndrom</a:t>
                      </a:r>
                    </a:p>
                  </a:txBody>
                  <a:tcPr/>
                </a:tc>
                <a:tc>
                  <a:txBody>
                    <a:bodyPr/>
                    <a:lstStyle/>
                    <a:p>
                      <a:r>
                        <a:rPr lang="de-DE" sz="1100" dirty="0"/>
                        <a:t>Eignung bei Diabetes</a:t>
                      </a:r>
                      <a:r>
                        <a:rPr lang="de-DE" sz="1100" baseline="0" dirty="0"/>
                        <a:t> mellitus Typ 2</a:t>
                      </a:r>
                      <a:endParaRPr lang="de-DE" sz="1100" dirty="0"/>
                    </a:p>
                  </a:txBody>
                  <a:tcPr/>
                </a:tc>
                <a:tc>
                  <a:txBody>
                    <a:bodyPr/>
                    <a:lstStyle/>
                    <a:p>
                      <a:r>
                        <a:rPr lang="de-DE" sz="1100" dirty="0"/>
                        <a:t>Bemerkungen / Referenzen</a:t>
                      </a:r>
                    </a:p>
                  </a:txBody>
                  <a:tcPr/>
                </a:tc>
                <a:extLst>
                  <a:ext uri="{0D108BD9-81ED-4DB2-BD59-A6C34878D82A}">
                    <a16:rowId xmlns:a16="http://schemas.microsoft.com/office/drawing/2014/main" val="10000"/>
                  </a:ext>
                </a:extLst>
              </a:tr>
              <a:tr h="370840">
                <a:tc>
                  <a:txBody>
                    <a:bodyPr/>
                    <a:lstStyle/>
                    <a:p>
                      <a:r>
                        <a:rPr lang="de-DE" sz="1100" dirty="0" err="1"/>
                        <a:t>Bupropion</a:t>
                      </a:r>
                      <a:endParaRPr lang="de-DE" sz="1100" dirty="0"/>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r>
                        <a:rPr lang="de-DE" sz="1100" dirty="0" err="1"/>
                        <a:t>Seretti</a:t>
                      </a:r>
                      <a:r>
                        <a:rPr lang="de-DE" sz="1100" dirty="0"/>
                        <a:t> et al. 2010, </a:t>
                      </a:r>
                      <a:r>
                        <a:rPr lang="de-DE" sz="1100" dirty="0" err="1"/>
                        <a:t>Roopan</a:t>
                      </a:r>
                      <a:r>
                        <a:rPr lang="de-DE" sz="1100" baseline="0" dirty="0"/>
                        <a:t> et al. 2016</a:t>
                      </a:r>
                      <a:endParaRPr lang="de-DE" sz="1100" dirty="0"/>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r>
                        <a:rPr lang="de-DE" sz="1100" dirty="0" err="1"/>
                        <a:t>Milnacipran</a:t>
                      </a:r>
                      <a:endParaRPr lang="de-DE" sz="1100" dirty="0"/>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r>
                        <a:rPr lang="de-DE" sz="1100" dirty="0" err="1"/>
                        <a:t>Abrahamian</a:t>
                      </a:r>
                      <a:r>
                        <a:rPr lang="de-DE" sz="1100" dirty="0"/>
                        <a:t> 2009, 2012</a:t>
                      </a:r>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de-DE" sz="1100" dirty="0" err="1"/>
                        <a:t>Sertralin</a:t>
                      </a:r>
                      <a:endParaRPr lang="de-DE" sz="1100" dirty="0"/>
                    </a:p>
                  </a:txBody>
                  <a:tcPr>
                    <a:solidFill>
                      <a:schemeClr val="accent3">
                        <a:lumMod val="20000"/>
                        <a:lumOff val="80000"/>
                      </a:schemeClr>
                    </a:solidFill>
                  </a:tcPr>
                </a:tc>
                <a:tc>
                  <a:txBody>
                    <a:bodyPr/>
                    <a:lstStyle/>
                    <a:p>
                      <a:pPr algn="ctr"/>
                      <a:r>
                        <a:rPr lang="de-DE" sz="1100" dirty="0"/>
                        <a:t>Ø</a:t>
                      </a:r>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pPr algn="ctr"/>
                      <a:r>
                        <a:rPr lang="de-DE" sz="1100" dirty="0"/>
                        <a:t>++</a:t>
                      </a:r>
                    </a:p>
                  </a:txBody>
                  <a:tcPr>
                    <a:solidFill>
                      <a:schemeClr val="accent3">
                        <a:lumMod val="20000"/>
                        <a:lumOff val="80000"/>
                      </a:schemeClr>
                    </a:solidFill>
                  </a:tcPr>
                </a:tc>
                <a:tc>
                  <a:txBody>
                    <a:bodyPr/>
                    <a:lstStyle/>
                    <a:p>
                      <a:r>
                        <a:rPr lang="de-DE" sz="1100" dirty="0" err="1"/>
                        <a:t>Seretti</a:t>
                      </a:r>
                      <a:r>
                        <a:rPr lang="de-DE" sz="1100" dirty="0"/>
                        <a:t> et al. 2010, Baumeister et al. 2014, </a:t>
                      </a:r>
                      <a:r>
                        <a:rPr lang="de-DE" sz="1100" dirty="0" err="1"/>
                        <a:t>Roopan</a:t>
                      </a:r>
                      <a:r>
                        <a:rPr lang="de-DE" sz="1100" baseline="0" dirty="0"/>
                        <a:t> et al. 2016</a:t>
                      </a:r>
                      <a:endParaRPr lang="de-DE" sz="1100" dirty="0"/>
                    </a:p>
                  </a:txBody>
                  <a:tcPr>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r>
                        <a:rPr lang="de-DE" sz="1100" dirty="0" err="1"/>
                        <a:t>Agomelatin</a:t>
                      </a:r>
                      <a:endParaRPr lang="de-DE" sz="1100" dirty="0"/>
                    </a:p>
                  </a:txBody>
                  <a:tcPr>
                    <a:solidFill>
                      <a:schemeClr val="accent6">
                        <a:lumMod val="40000"/>
                        <a:lumOff val="60000"/>
                      </a:schemeClr>
                    </a:solidFill>
                  </a:tcPr>
                </a:tc>
                <a:tc>
                  <a:txBody>
                    <a:bodyPr/>
                    <a:lstStyle/>
                    <a:p>
                      <a:pPr algn="ctr"/>
                      <a:r>
                        <a:rPr lang="de-DE" sz="1100" dirty="0"/>
                        <a:t>Ø</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r>
                        <a:rPr lang="de-DE" sz="1100" dirty="0"/>
                        <a:t>Kang</a:t>
                      </a:r>
                      <a:r>
                        <a:rPr lang="de-DE" sz="1100" baseline="0" dirty="0"/>
                        <a:t> et al. 2015</a:t>
                      </a:r>
                      <a:endParaRPr lang="de-DE" sz="1100" dirty="0"/>
                    </a:p>
                  </a:txBody>
                  <a:tcPr>
                    <a:solidFill>
                      <a:schemeClr val="accent6">
                        <a:lumMod val="40000"/>
                        <a:lumOff val="60000"/>
                      </a:schemeClr>
                    </a:solidFill>
                  </a:tcPr>
                </a:tc>
                <a:extLst>
                  <a:ext uri="{0D108BD9-81ED-4DB2-BD59-A6C34878D82A}">
                    <a16:rowId xmlns:a16="http://schemas.microsoft.com/office/drawing/2014/main" val="10004"/>
                  </a:ext>
                </a:extLst>
              </a:tr>
              <a:tr h="370840">
                <a:tc>
                  <a:txBody>
                    <a:bodyPr/>
                    <a:lstStyle/>
                    <a:p>
                      <a:r>
                        <a:rPr lang="de-DE" sz="1100" dirty="0" err="1"/>
                        <a:t>Duloxetin</a:t>
                      </a:r>
                      <a:endParaRPr lang="de-DE" sz="1100" dirty="0"/>
                    </a:p>
                  </a:txBody>
                  <a:tcPr>
                    <a:solidFill>
                      <a:schemeClr val="accent6">
                        <a:lumMod val="40000"/>
                        <a:lumOff val="60000"/>
                      </a:schemeClr>
                    </a:solidFill>
                  </a:tcPr>
                </a:tc>
                <a:tc>
                  <a:txBody>
                    <a:bodyPr/>
                    <a:lstStyle/>
                    <a:p>
                      <a:pPr algn="ctr"/>
                      <a:r>
                        <a:rPr lang="de-DE" sz="1100" dirty="0"/>
                        <a:t>Ø</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r>
                        <a:rPr lang="de-DE" sz="1100" dirty="0"/>
                        <a:t>NVL Depression*</a:t>
                      </a:r>
                    </a:p>
                  </a:txBody>
                  <a:tcPr>
                    <a:solidFill>
                      <a:schemeClr val="accent6">
                        <a:lumMod val="40000"/>
                        <a:lumOff val="60000"/>
                      </a:schemeClr>
                    </a:solidFill>
                  </a:tcPr>
                </a:tc>
                <a:extLst>
                  <a:ext uri="{0D108BD9-81ED-4DB2-BD59-A6C34878D82A}">
                    <a16:rowId xmlns:a16="http://schemas.microsoft.com/office/drawing/2014/main" val="10005"/>
                  </a:ext>
                </a:extLst>
              </a:tr>
              <a:tr h="370840">
                <a:tc>
                  <a:txBody>
                    <a:bodyPr/>
                    <a:lstStyle/>
                    <a:p>
                      <a:r>
                        <a:rPr lang="de-DE" sz="1100" dirty="0" err="1"/>
                        <a:t>Escitalopram</a:t>
                      </a:r>
                      <a:endParaRPr lang="de-DE" sz="1100" dirty="0"/>
                    </a:p>
                  </a:txBody>
                  <a:tcPr>
                    <a:solidFill>
                      <a:schemeClr val="accent6">
                        <a:lumMod val="40000"/>
                        <a:lumOff val="60000"/>
                      </a:schemeClr>
                    </a:solidFill>
                  </a:tcPr>
                </a:tc>
                <a:tc>
                  <a:txBody>
                    <a:bodyPr/>
                    <a:lstStyle/>
                    <a:p>
                      <a:pPr algn="ctr"/>
                      <a:r>
                        <a:rPr lang="de-DE" sz="1100" dirty="0"/>
                        <a:t>Ø</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r>
                        <a:rPr lang="de-DE" sz="1100" dirty="0" err="1"/>
                        <a:t>Seretti</a:t>
                      </a:r>
                      <a:r>
                        <a:rPr lang="de-DE" sz="1100" dirty="0"/>
                        <a:t> et al. 2010</a:t>
                      </a:r>
                    </a:p>
                  </a:txBody>
                  <a:tcPr>
                    <a:solidFill>
                      <a:schemeClr val="accent6">
                        <a:lumMod val="40000"/>
                        <a:lumOff val="60000"/>
                      </a:schemeClr>
                    </a:solidFill>
                  </a:tcPr>
                </a:tc>
                <a:extLst>
                  <a:ext uri="{0D108BD9-81ED-4DB2-BD59-A6C34878D82A}">
                    <a16:rowId xmlns:a16="http://schemas.microsoft.com/office/drawing/2014/main" val="10006"/>
                  </a:ext>
                </a:extLst>
              </a:tr>
              <a:tr h="370840">
                <a:tc>
                  <a:txBody>
                    <a:bodyPr/>
                    <a:lstStyle/>
                    <a:p>
                      <a:r>
                        <a:rPr lang="de-DE" sz="1100" dirty="0" err="1"/>
                        <a:t>Fluoxetin</a:t>
                      </a:r>
                      <a:endParaRPr lang="de-DE" sz="1100" dirty="0"/>
                    </a:p>
                  </a:txBody>
                  <a:tcPr>
                    <a:solidFill>
                      <a:schemeClr val="accent6">
                        <a:lumMod val="40000"/>
                        <a:lumOff val="60000"/>
                      </a:schemeClr>
                    </a:solidFill>
                  </a:tcPr>
                </a:tc>
                <a:tc>
                  <a:txBody>
                    <a:bodyPr/>
                    <a:lstStyle/>
                    <a:p>
                      <a:pPr algn="ctr"/>
                      <a:r>
                        <a:rPr lang="de-DE" sz="1100" dirty="0"/>
                        <a:t>Ø</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r>
                        <a:rPr lang="de-DE" sz="1100" dirty="0" err="1"/>
                        <a:t>Seretti</a:t>
                      </a:r>
                      <a:r>
                        <a:rPr lang="de-DE" sz="1100" dirty="0"/>
                        <a:t> et al. 2010</a:t>
                      </a:r>
                    </a:p>
                  </a:txBody>
                  <a:tcPr>
                    <a:solidFill>
                      <a:schemeClr val="accent6">
                        <a:lumMod val="40000"/>
                        <a:lumOff val="60000"/>
                      </a:schemeClr>
                    </a:solidFill>
                  </a:tcPr>
                </a:tc>
                <a:extLst>
                  <a:ext uri="{0D108BD9-81ED-4DB2-BD59-A6C34878D82A}">
                    <a16:rowId xmlns:a16="http://schemas.microsoft.com/office/drawing/2014/main" val="10007"/>
                  </a:ext>
                </a:extLst>
              </a:tr>
              <a:tr h="370840">
                <a:tc>
                  <a:txBody>
                    <a:bodyPr/>
                    <a:lstStyle/>
                    <a:p>
                      <a:r>
                        <a:rPr lang="de-DE" sz="1100" dirty="0" err="1"/>
                        <a:t>Venlafaxin</a:t>
                      </a:r>
                      <a:endParaRPr lang="de-DE" sz="1100" dirty="0"/>
                    </a:p>
                  </a:txBody>
                  <a:tcPr>
                    <a:solidFill>
                      <a:schemeClr val="accent6">
                        <a:lumMod val="40000"/>
                        <a:lumOff val="60000"/>
                      </a:schemeClr>
                    </a:solidFill>
                  </a:tcPr>
                </a:tc>
                <a:tc>
                  <a:txBody>
                    <a:bodyPr/>
                    <a:lstStyle/>
                    <a:p>
                      <a:pPr algn="ctr"/>
                      <a:r>
                        <a:rPr lang="de-DE" sz="1100" dirty="0"/>
                        <a:t>Ø</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r>
                        <a:rPr lang="de-DE" sz="1100" dirty="0" err="1"/>
                        <a:t>Rowbotham</a:t>
                      </a:r>
                      <a:r>
                        <a:rPr lang="de-DE" sz="1100" baseline="0" dirty="0"/>
                        <a:t> et al. 2014</a:t>
                      </a:r>
                      <a:endParaRPr lang="de-DE" sz="1100" dirty="0"/>
                    </a:p>
                  </a:txBody>
                  <a:tcPr>
                    <a:solidFill>
                      <a:schemeClr val="accent6">
                        <a:lumMod val="40000"/>
                        <a:lumOff val="60000"/>
                      </a:schemeClr>
                    </a:solidFill>
                  </a:tcPr>
                </a:tc>
                <a:extLst>
                  <a:ext uri="{0D108BD9-81ED-4DB2-BD59-A6C34878D82A}">
                    <a16:rowId xmlns:a16="http://schemas.microsoft.com/office/drawing/2014/main" val="10008"/>
                  </a:ext>
                </a:extLst>
              </a:tr>
              <a:tr h="370840">
                <a:tc>
                  <a:txBody>
                    <a:bodyPr/>
                    <a:lstStyle/>
                    <a:p>
                      <a:r>
                        <a:rPr lang="de-DE" sz="1100" dirty="0" err="1"/>
                        <a:t>Vortioxetin</a:t>
                      </a:r>
                      <a:endParaRPr lang="de-DE" sz="1100" dirty="0"/>
                    </a:p>
                  </a:txBody>
                  <a:tcPr>
                    <a:solidFill>
                      <a:schemeClr val="accent6">
                        <a:lumMod val="40000"/>
                        <a:lumOff val="60000"/>
                      </a:schemeClr>
                    </a:solidFill>
                  </a:tcPr>
                </a:tc>
                <a:tc>
                  <a:txBody>
                    <a:bodyPr/>
                    <a:lstStyle/>
                    <a:p>
                      <a:pPr algn="ctr"/>
                      <a:r>
                        <a:rPr lang="de-DE" sz="1100" dirty="0"/>
                        <a:t>Ø</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pPr algn="ctr"/>
                      <a:r>
                        <a:rPr lang="de-DE" sz="1100" dirty="0"/>
                        <a:t>+</a:t>
                      </a:r>
                    </a:p>
                  </a:txBody>
                  <a:tcPr>
                    <a:solidFill>
                      <a:schemeClr val="accent6">
                        <a:lumMod val="40000"/>
                        <a:lumOff val="60000"/>
                      </a:schemeClr>
                    </a:solidFill>
                  </a:tcPr>
                </a:tc>
                <a:tc>
                  <a:txBody>
                    <a:bodyPr/>
                    <a:lstStyle/>
                    <a:p>
                      <a:r>
                        <a:rPr lang="de-DE" sz="1100" dirty="0"/>
                        <a:t>Baldwin et al. 2016</a:t>
                      </a:r>
                    </a:p>
                  </a:txBody>
                  <a:tcPr>
                    <a:solidFill>
                      <a:schemeClr val="accent6">
                        <a:lumMod val="40000"/>
                        <a:lumOff val="60000"/>
                      </a:schemeClr>
                    </a:solidFill>
                  </a:tcPr>
                </a:tc>
                <a:extLst>
                  <a:ext uri="{0D108BD9-81ED-4DB2-BD59-A6C34878D82A}">
                    <a16:rowId xmlns:a16="http://schemas.microsoft.com/office/drawing/2014/main" val="10009"/>
                  </a:ext>
                </a:extLst>
              </a:tr>
              <a:tr h="370840">
                <a:tc>
                  <a:txBody>
                    <a:bodyPr/>
                    <a:lstStyle/>
                    <a:p>
                      <a:r>
                        <a:rPr lang="de-DE" sz="1100" dirty="0" err="1"/>
                        <a:t>Amitriptylin</a:t>
                      </a:r>
                      <a:endParaRPr lang="de-DE" sz="1100" dirty="0"/>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pPr algn="ctr"/>
                      <a:r>
                        <a:rPr lang="de-DE" sz="1100" dirty="0"/>
                        <a:t>-</a:t>
                      </a:r>
                      <a:r>
                        <a:rPr lang="de-DE" sz="1100" baseline="0" dirty="0"/>
                        <a:t> - </a:t>
                      </a:r>
                      <a:endParaRPr lang="de-DE" sz="1100" dirty="0"/>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a:t>NVL Depression</a:t>
                      </a:r>
                    </a:p>
                  </a:txBody>
                  <a:tcPr>
                    <a:solidFill>
                      <a:schemeClr val="accent5">
                        <a:lumMod val="40000"/>
                        <a:lumOff val="60000"/>
                      </a:schemeClr>
                    </a:solidFill>
                  </a:tcPr>
                </a:tc>
                <a:extLst>
                  <a:ext uri="{0D108BD9-81ED-4DB2-BD59-A6C34878D82A}">
                    <a16:rowId xmlns:a16="http://schemas.microsoft.com/office/drawing/2014/main" val="10010"/>
                  </a:ext>
                </a:extLst>
              </a:tr>
              <a:tr h="370840">
                <a:tc>
                  <a:txBody>
                    <a:bodyPr/>
                    <a:lstStyle/>
                    <a:p>
                      <a:r>
                        <a:rPr lang="de-DE" sz="1100" dirty="0"/>
                        <a:t>Citalopram</a:t>
                      </a:r>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err="1"/>
                        <a:t>Seretti</a:t>
                      </a:r>
                      <a:r>
                        <a:rPr lang="de-DE" sz="1100" baseline="0" dirty="0"/>
                        <a:t> et al. 2010</a:t>
                      </a:r>
                      <a:endParaRPr lang="de-DE" sz="1100" dirty="0"/>
                    </a:p>
                  </a:txBody>
                  <a:tcPr>
                    <a:solidFill>
                      <a:schemeClr val="accent5">
                        <a:lumMod val="40000"/>
                        <a:lumOff val="60000"/>
                      </a:schemeClr>
                    </a:solidFill>
                  </a:tcPr>
                </a:tc>
                <a:extLst>
                  <a:ext uri="{0D108BD9-81ED-4DB2-BD59-A6C34878D82A}">
                    <a16:rowId xmlns:a16="http://schemas.microsoft.com/office/drawing/2014/main" val="10011"/>
                  </a:ext>
                </a:extLst>
              </a:tr>
              <a:tr h="370840">
                <a:tc>
                  <a:txBody>
                    <a:bodyPr/>
                    <a:lstStyle/>
                    <a:p>
                      <a:r>
                        <a:rPr lang="de-DE" sz="1100" dirty="0" err="1"/>
                        <a:t>Doxepin</a:t>
                      </a:r>
                      <a:endParaRPr lang="de-DE" sz="11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a:t>↑↑</a:t>
                      </a:r>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a:t>NVL Depression</a:t>
                      </a:r>
                    </a:p>
                  </a:txBody>
                  <a:tcPr>
                    <a:solidFill>
                      <a:schemeClr val="accent5">
                        <a:lumMod val="40000"/>
                        <a:lumOff val="60000"/>
                      </a:schemeClr>
                    </a:solidFill>
                  </a:tcPr>
                </a:tc>
                <a:extLst>
                  <a:ext uri="{0D108BD9-81ED-4DB2-BD59-A6C34878D82A}">
                    <a16:rowId xmlns:a16="http://schemas.microsoft.com/office/drawing/2014/main" val="10012"/>
                  </a:ext>
                </a:extLst>
              </a:tr>
              <a:tr h="370840">
                <a:tc>
                  <a:txBody>
                    <a:bodyPr/>
                    <a:lstStyle/>
                    <a:p>
                      <a:r>
                        <a:rPr lang="de-DE" sz="1100" dirty="0" err="1"/>
                        <a:t>Mirtazapin</a:t>
                      </a:r>
                      <a:endParaRPr lang="de-DE" sz="11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a:t>↑↑</a:t>
                      </a:r>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r>
                        <a:rPr lang="de-DE" sz="1100" dirty="0" err="1"/>
                        <a:t>Seretti</a:t>
                      </a:r>
                      <a:r>
                        <a:rPr lang="de-DE" sz="1100" dirty="0"/>
                        <a:t> et al. 2010, NVL Depression</a:t>
                      </a:r>
                    </a:p>
                  </a:txBody>
                  <a:tcPr>
                    <a:solidFill>
                      <a:schemeClr val="accent5">
                        <a:lumMod val="40000"/>
                        <a:lumOff val="60000"/>
                      </a:schemeClr>
                    </a:solidFill>
                  </a:tcPr>
                </a:tc>
                <a:extLst>
                  <a:ext uri="{0D108BD9-81ED-4DB2-BD59-A6C34878D82A}">
                    <a16:rowId xmlns:a16="http://schemas.microsoft.com/office/drawing/2014/main" val="10013"/>
                  </a:ext>
                </a:extLst>
              </a:tr>
              <a:tr h="370840">
                <a:tc>
                  <a:txBody>
                    <a:bodyPr/>
                    <a:lstStyle/>
                    <a:p>
                      <a:r>
                        <a:rPr lang="de-DE" sz="1100" dirty="0" err="1"/>
                        <a:t>Paroxetin</a:t>
                      </a:r>
                      <a:endParaRPr lang="de-DE" sz="1100" dirty="0"/>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r>
                        <a:rPr lang="de-DE" sz="1100" dirty="0" err="1"/>
                        <a:t>Seretti</a:t>
                      </a:r>
                      <a:r>
                        <a:rPr lang="de-DE" sz="1100" dirty="0"/>
                        <a:t> et al. 2010</a:t>
                      </a:r>
                    </a:p>
                  </a:txBody>
                  <a:tcPr>
                    <a:solidFill>
                      <a:schemeClr val="accent5">
                        <a:lumMod val="40000"/>
                        <a:lumOff val="60000"/>
                      </a:schemeClr>
                    </a:solidFill>
                  </a:tcPr>
                </a:tc>
                <a:extLst>
                  <a:ext uri="{0D108BD9-81ED-4DB2-BD59-A6C34878D82A}">
                    <a16:rowId xmlns:a16="http://schemas.microsoft.com/office/drawing/2014/main" val="10014"/>
                  </a:ext>
                </a:extLst>
              </a:tr>
              <a:tr h="370840">
                <a:tc>
                  <a:txBody>
                    <a:bodyPr/>
                    <a:lstStyle/>
                    <a:p>
                      <a:r>
                        <a:rPr lang="de-DE" sz="1100" dirty="0" err="1"/>
                        <a:t>Trimipramin</a:t>
                      </a:r>
                      <a:endParaRPr lang="de-DE" sz="1100" dirty="0"/>
                    </a:p>
                  </a:txBody>
                  <a:tcPr>
                    <a:solidFill>
                      <a:schemeClr val="accent5">
                        <a:lumMod val="40000"/>
                        <a:lumOff val="60000"/>
                      </a:schemeClr>
                    </a:solidFill>
                  </a:tcPr>
                </a:tc>
                <a:tc>
                  <a:txBody>
                    <a:bodyPr/>
                    <a:lstStyle/>
                    <a:p>
                      <a:pPr algn="ctr"/>
                      <a:r>
                        <a:rPr lang="de-DE" sz="1100" dirty="0"/>
                        <a:t>↑↑</a:t>
                      </a:r>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pPr algn="ctr"/>
                      <a:r>
                        <a:rPr lang="de-DE" sz="1100" dirty="0"/>
                        <a:t>- -</a:t>
                      </a:r>
                    </a:p>
                  </a:txBody>
                  <a:tcPr>
                    <a:solidFill>
                      <a:schemeClr val="accent5">
                        <a:lumMod val="40000"/>
                        <a:lumOff val="60000"/>
                      </a:schemeClr>
                    </a:solidFill>
                  </a:tcPr>
                </a:tc>
                <a:tc>
                  <a:txBody>
                    <a:bodyPr/>
                    <a:lstStyle/>
                    <a:p>
                      <a:r>
                        <a:rPr lang="de-DE" sz="1100" dirty="0"/>
                        <a:t>NVL Depression</a:t>
                      </a:r>
                    </a:p>
                  </a:txBody>
                  <a:tcPr>
                    <a:solidFill>
                      <a:schemeClr val="accent5">
                        <a:lumMod val="40000"/>
                        <a:lumOff val="60000"/>
                      </a:schemeClr>
                    </a:solidFill>
                  </a:tcPr>
                </a:tc>
                <a:extLst>
                  <a:ext uri="{0D108BD9-81ED-4DB2-BD59-A6C34878D82A}">
                    <a16:rowId xmlns:a16="http://schemas.microsoft.com/office/drawing/2014/main" val="10015"/>
                  </a:ext>
                </a:extLst>
              </a:tr>
            </a:tbl>
          </a:graphicData>
        </a:graphic>
      </p:graphicFrame>
      <p:sp>
        <p:nvSpPr>
          <p:cNvPr id="8" name="Textfeld 7"/>
          <p:cNvSpPr txBox="1"/>
          <p:nvPr/>
        </p:nvSpPr>
        <p:spPr>
          <a:xfrm>
            <a:off x="1703512" y="-27384"/>
            <a:ext cx="871296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4472C4"/>
                </a:solidFill>
                <a:effectLst/>
                <a:uLnTx/>
                <a:uFillTx/>
                <a:latin typeface="Calibri Light" panose="020F0302020204030204"/>
                <a:ea typeface="+mn-ea"/>
                <a:cs typeface="+mn-cs"/>
              </a:rPr>
              <a:t>Einfluss von Antidepressiva auf die Gewichtsentwicklung und Eignung bei Adipositas, metabolischem Syndrom oder Diabetes mellitus Typ 2</a:t>
            </a:r>
          </a:p>
        </p:txBody>
      </p:sp>
      <p:sp>
        <p:nvSpPr>
          <p:cNvPr id="9" name="Textfeld 8"/>
          <p:cNvSpPr txBox="1"/>
          <p:nvPr/>
        </p:nvSpPr>
        <p:spPr>
          <a:xfrm>
            <a:off x="4367808" y="6608386"/>
            <a:ext cx="6192688"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itchFamily="34" charset="0"/>
                <a:ea typeface="+mn-ea"/>
                <a:cs typeface="+mn-cs"/>
              </a:rPr>
              <a:t>modifiziert nach  Otte C, Psychopharmakotherapie 2017; 24: 204-210.  </a:t>
            </a:r>
          </a:p>
        </p:txBody>
      </p:sp>
    </p:spTree>
    <p:extLst>
      <p:ext uri="{BB962C8B-B14F-4D97-AF65-F5344CB8AC3E}">
        <p14:creationId xmlns:p14="http://schemas.microsoft.com/office/powerpoint/2010/main" val="1106743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1"/>
            <a:ext cx="8407846" cy="1325563"/>
          </a:xfrm>
        </p:spPr>
        <p:txBody>
          <a:bodyPr>
            <a:normAutofit/>
          </a:bodyPr>
          <a:lstStyle/>
          <a:p>
            <a:pPr algn="ctr"/>
            <a:r>
              <a:rPr lang="de-DE" sz="3200" dirty="0"/>
              <a:t>Antidepressiva – Wechselwirkungen</a:t>
            </a:r>
          </a:p>
        </p:txBody>
      </p:sp>
      <p:sp>
        <p:nvSpPr>
          <p:cNvPr id="3" name="Inhaltsplatzhalter 2"/>
          <p:cNvSpPr>
            <a:spLocks noGrp="1"/>
          </p:cNvSpPr>
          <p:nvPr>
            <p:ph idx="1"/>
          </p:nvPr>
        </p:nvSpPr>
        <p:spPr>
          <a:xfrm>
            <a:off x="1847528" y="1772816"/>
            <a:ext cx="8640960" cy="4351338"/>
          </a:xfrm>
        </p:spPr>
        <p:txBody>
          <a:bodyPr>
            <a:normAutofit/>
          </a:bodyPr>
          <a:lstStyle/>
          <a:p>
            <a:r>
              <a:rPr lang="de-DE" sz="2400" dirty="0"/>
              <a:t>Additive </a:t>
            </a:r>
            <a:r>
              <a:rPr lang="de-DE" sz="2400" dirty="0" err="1"/>
              <a:t>ZNS</a:t>
            </a:r>
            <a:r>
              <a:rPr lang="de-DE" sz="2400" dirty="0"/>
              <a:t>-Dämpfung</a:t>
            </a:r>
          </a:p>
          <a:p>
            <a:r>
              <a:rPr lang="de-DE" sz="2400" dirty="0"/>
              <a:t>Enzyminhibition im </a:t>
            </a:r>
            <a:r>
              <a:rPr lang="de-DE" sz="2400" dirty="0" err="1"/>
              <a:t>CYP</a:t>
            </a:r>
            <a:r>
              <a:rPr lang="de-DE" sz="2400" dirty="0"/>
              <a:t> P 450-System (geringste </a:t>
            </a:r>
            <a:r>
              <a:rPr lang="de-DE" sz="2400" dirty="0" err="1"/>
              <a:t>pharmakokinetische</a:t>
            </a:r>
            <a:r>
              <a:rPr lang="de-DE" sz="2400" dirty="0"/>
              <a:t> Wechselwirkungen für Citalopram, </a:t>
            </a:r>
            <a:r>
              <a:rPr lang="de-DE" sz="2400" dirty="0" err="1"/>
              <a:t>Escitalopram</a:t>
            </a:r>
            <a:r>
              <a:rPr lang="de-DE" sz="2400" dirty="0"/>
              <a:t> und </a:t>
            </a:r>
            <a:r>
              <a:rPr lang="de-DE" sz="2400" dirty="0" err="1"/>
              <a:t>Sertralin</a:t>
            </a:r>
            <a:r>
              <a:rPr lang="de-DE" sz="2400" dirty="0"/>
              <a:t>)</a:t>
            </a:r>
          </a:p>
          <a:p>
            <a:r>
              <a:rPr lang="de-DE" sz="2400" dirty="0"/>
              <a:t>Additive anticholinerge Effekte</a:t>
            </a:r>
          </a:p>
          <a:p>
            <a:r>
              <a:rPr lang="de-DE" sz="2400" dirty="0" err="1"/>
              <a:t>QT</a:t>
            </a:r>
            <a:r>
              <a:rPr lang="de-DE" sz="2400" baseline="-25000" dirty="0" err="1"/>
              <a:t>C</a:t>
            </a:r>
            <a:r>
              <a:rPr lang="de-DE" sz="2400" dirty="0"/>
              <a:t>-Verlängerung (cave: hohe Dosen von </a:t>
            </a:r>
            <a:r>
              <a:rPr lang="de-DE" sz="2400" dirty="0" err="1"/>
              <a:t>Fluoxetin</a:t>
            </a:r>
            <a:r>
              <a:rPr lang="de-DE" sz="2400" dirty="0"/>
              <a:t>, Citalopram und </a:t>
            </a:r>
            <a:r>
              <a:rPr lang="de-DE" sz="2400" dirty="0" err="1"/>
              <a:t>Escitalopram</a:t>
            </a:r>
            <a:r>
              <a:rPr lang="de-DE" sz="2400" dirty="0"/>
              <a:t>, </a:t>
            </a:r>
            <a:r>
              <a:rPr lang="de-DE" sz="2400" dirty="0" err="1"/>
              <a:t>Torsade</a:t>
            </a:r>
            <a:r>
              <a:rPr lang="de-DE" sz="2400" dirty="0"/>
              <a:t> de </a:t>
            </a:r>
            <a:r>
              <a:rPr lang="de-DE" sz="2400" dirty="0" err="1"/>
              <a:t>Pointes</a:t>
            </a:r>
            <a:r>
              <a:rPr lang="de-DE" sz="2400" dirty="0"/>
              <a:t>-Arrhythmie?)</a:t>
            </a:r>
          </a:p>
          <a:p>
            <a:r>
              <a:rPr lang="en-US" sz="2400" dirty="0" err="1"/>
              <a:t>mit</a:t>
            </a:r>
            <a:r>
              <a:rPr lang="en-US" sz="2400" dirty="0"/>
              <a:t> MAO-</a:t>
            </a:r>
            <a:r>
              <a:rPr lang="en-US" sz="2400" dirty="0" err="1"/>
              <a:t>Hemmern</a:t>
            </a:r>
            <a:r>
              <a:rPr lang="en-US" sz="2400" dirty="0"/>
              <a:t>: </a:t>
            </a:r>
            <a:r>
              <a:rPr lang="en-US" sz="2400" dirty="0" err="1"/>
              <a:t>Serotoninsyndrom</a:t>
            </a:r>
            <a:endParaRPr lang="en-US" sz="2400" dirty="0"/>
          </a:p>
          <a:p>
            <a:r>
              <a:rPr lang="en-US" sz="2400" dirty="0" err="1"/>
              <a:t>mit</a:t>
            </a:r>
            <a:r>
              <a:rPr lang="en-US" sz="2400" dirty="0"/>
              <a:t> </a:t>
            </a:r>
            <a:r>
              <a:rPr lang="en-US" sz="2400" dirty="0" err="1"/>
              <a:t>blutdrucksenkenden</a:t>
            </a:r>
            <a:r>
              <a:rPr lang="en-US" sz="2400" dirty="0"/>
              <a:t> </a:t>
            </a:r>
            <a:r>
              <a:rPr lang="en-US" sz="2400" dirty="0" err="1"/>
              <a:t>Mitteln</a:t>
            </a:r>
            <a:r>
              <a:rPr lang="en-US" sz="2400" dirty="0"/>
              <a:t>: additive </a:t>
            </a:r>
            <a:r>
              <a:rPr lang="en-US" sz="2400" dirty="0" err="1"/>
              <a:t>Wirkung</a:t>
            </a:r>
            <a:endParaRPr lang="en-US" sz="2400" dirty="0"/>
          </a:p>
          <a:p>
            <a:r>
              <a:rPr lang="en-US" sz="2400" dirty="0" err="1"/>
              <a:t>mit</a:t>
            </a:r>
            <a:r>
              <a:rPr lang="en-US" sz="2400" dirty="0"/>
              <a:t> </a:t>
            </a:r>
            <a:r>
              <a:rPr lang="en-US" sz="2400" dirty="0" err="1"/>
              <a:t>Antiarrhythmika</a:t>
            </a:r>
            <a:r>
              <a:rPr lang="en-US" sz="2400" dirty="0"/>
              <a:t> </a:t>
            </a:r>
            <a:r>
              <a:rPr lang="en-US" sz="2400" dirty="0" err="1"/>
              <a:t>vom</a:t>
            </a:r>
            <a:r>
              <a:rPr lang="en-US" sz="2400" dirty="0"/>
              <a:t> </a:t>
            </a:r>
            <a:r>
              <a:rPr lang="en-US" sz="2400" dirty="0" err="1"/>
              <a:t>Chinidintyp</a:t>
            </a:r>
            <a:r>
              <a:rPr lang="en-US" sz="2400" dirty="0"/>
              <a:t>: </a:t>
            </a:r>
            <a:r>
              <a:rPr lang="en-US" sz="2400" dirty="0" err="1"/>
              <a:t>Überleitungsstörungen</a:t>
            </a:r>
            <a:endParaRPr lang="en-US" sz="2400" dirty="0"/>
          </a:p>
          <a:p>
            <a:endParaRPr lang="de-DE" dirty="0"/>
          </a:p>
          <a:p>
            <a:endParaRPr lang="de-DE" dirty="0"/>
          </a:p>
        </p:txBody>
      </p:sp>
    </p:spTree>
    <p:extLst>
      <p:ext uri="{BB962C8B-B14F-4D97-AF65-F5344CB8AC3E}">
        <p14:creationId xmlns:p14="http://schemas.microsoft.com/office/powerpoint/2010/main" val="3551361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775520" y="1916832"/>
            <a:ext cx="8712968" cy="470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Trizyklische</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Antidepressiva: z.B.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Amitriptylin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Doxepin</a:t>
            </a:r>
            <a:endPar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endParaRPr>
          </a:p>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Niederpotente Neuroleptika: z.B.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Levomepromazin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p>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Promethazin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Perazin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Thioridazin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Clozapin</a:t>
            </a:r>
            <a:endPar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endParaRPr>
          </a:p>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Antiparkinsonmittel: z.B.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Biperiden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Trihexyphenidyl</a:t>
            </a:r>
            <a:endPar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endParaRPr>
          </a:p>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Diphenhydramin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(in rezeptfreien Schlaf-, Grippe- und Hustenmitteln)</a:t>
            </a:r>
          </a:p>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Antiarrhythmika</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z.B.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Chinidin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Disopyramid</a:t>
            </a:r>
            <a:endPar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endParaRPr>
          </a:p>
          <a:p>
            <a:pPr marL="342900" marR="0" lvl="0" indent="-342900" algn="l" defTabSz="914400" rtl="0" eaLnBrk="0" fontAlgn="base" latinLnBrk="0" hangingPunct="0">
              <a:lnSpc>
                <a:spcPct val="125000"/>
              </a:lnSpc>
              <a:spcBef>
                <a:spcPct val="0"/>
              </a:spcBef>
              <a:spcAft>
                <a:spcPts val="8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Weitere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Internistika</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Ranitidin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Kodein,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Warfarin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Theophyllin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Nifedipin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Digoxin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Lanoxin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Isosorbid</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Prednisolon</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rPr>
              <a:t>,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S Mincho"/>
                <a:cs typeface="Arial" panose="020B0604020202020204" pitchFamily="34" charset="0"/>
              </a:rPr>
              <a:t>Dipyramidol</a:t>
            </a:r>
            <a:endPar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Arial" panose="020B0604020202020204" pitchFamily="34" charset="0"/>
            </a:endParaRPr>
          </a:p>
          <a:p>
            <a:pPr marL="342900" marR="0" lvl="0" indent="-342900" algn="l" defTabSz="914400" rtl="0" eaLnBrk="1" fontAlgn="base" latinLnBrk="0" hangingPunct="1">
              <a:lnSpc>
                <a:spcPct val="100000"/>
              </a:lnSpc>
              <a:spcBef>
                <a:spcPct val="50000"/>
              </a:spcBef>
              <a:spcAft>
                <a:spcPct val="50000"/>
              </a:spcAft>
              <a:buClrTx/>
              <a:buSzTx/>
              <a:buFont typeface="Arial" panose="020B0604020202020204" pitchFamily="34" charset="0"/>
              <a:buChar char="•"/>
              <a:tabLst/>
              <a:defRPr/>
            </a:pPr>
            <a:endParaRPr kumimoji="0" lang="de-DE" altLang="de-D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5827" name="Text Box 3"/>
          <p:cNvSpPr txBox="1">
            <a:spLocks noChangeArrowheads="1"/>
          </p:cNvSpPr>
          <p:nvPr/>
        </p:nvSpPr>
        <p:spPr bwMode="auto">
          <a:xfrm>
            <a:off x="1524000" y="15832"/>
            <a:ext cx="8604448" cy="83099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de-DE" altLang="de-DE"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alt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Cave! Kombination anticholinerger Medikamente</a:t>
            </a:r>
          </a:p>
        </p:txBody>
      </p:sp>
    </p:spTree>
    <p:extLst>
      <p:ext uri="{BB962C8B-B14F-4D97-AF65-F5344CB8AC3E}">
        <p14:creationId xmlns:p14="http://schemas.microsoft.com/office/powerpoint/2010/main" val="76944475"/>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631506" y="976744"/>
          <a:ext cx="8928993" cy="5120640"/>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4176466">
                  <a:extLst>
                    <a:ext uri="{9D8B030D-6E8A-4147-A177-3AD203B41FA5}">
                      <a16:colId xmlns:a16="http://schemas.microsoft.com/office/drawing/2014/main" val="20002"/>
                    </a:ext>
                  </a:extLst>
                </a:gridCol>
              </a:tblGrid>
              <a:tr h="370840">
                <a:tc>
                  <a:txBody>
                    <a:bodyPr/>
                    <a:lstStyle/>
                    <a:p>
                      <a:r>
                        <a:rPr lang="de-DE" sz="1200" dirty="0"/>
                        <a:t>Anticholinerge Aktivität</a:t>
                      </a:r>
                    </a:p>
                  </a:txBody>
                  <a:tcPr/>
                </a:tc>
                <a:tc>
                  <a:txBody>
                    <a:bodyPr/>
                    <a:lstStyle/>
                    <a:p>
                      <a:r>
                        <a:rPr lang="de-DE" sz="1200" dirty="0"/>
                        <a:t>Psychopharmaka</a:t>
                      </a:r>
                    </a:p>
                  </a:txBody>
                  <a:tcPr/>
                </a:tc>
                <a:tc>
                  <a:txBody>
                    <a:bodyPr/>
                    <a:lstStyle/>
                    <a:p>
                      <a:r>
                        <a:rPr lang="de-DE" sz="1200" dirty="0"/>
                        <a:t>Nichtpsychopharmaka</a:t>
                      </a:r>
                    </a:p>
                  </a:txBody>
                  <a:tcPr/>
                </a:tc>
                <a:extLst>
                  <a:ext uri="{0D108BD9-81ED-4DB2-BD59-A6C34878D82A}">
                    <a16:rowId xmlns:a16="http://schemas.microsoft.com/office/drawing/2014/main" val="10000"/>
                  </a:ext>
                </a:extLst>
              </a:tr>
              <a:tr h="370840">
                <a:tc>
                  <a:txBody>
                    <a:bodyPr/>
                    <a:lstStyle/>
                    <a:p>
                      <a:r>
                        <a:rPr lang="de-DE" sz="1200" dirty="0"/>
                        <a:t>Hoch</a:t>
                      </a:r>
                    </a:p>
                  </a:txBody>
                  <a:tcPr/>
                </a:tc>
                <a:tc>
                  <a:txBody>
                    <a:bodyPr/>
                    <a:lstStyle/>
                    <a:p>
                      <a:r>
                        <a:rPr lang="de-DE" sz="1200" dirty="0" err="1"/>
                        <a:t>Amitriptylin</a:t>
                      </a:r>
                      <a:r>
                        <a:rPr lang="de-DE" sz="1200" dirty="0"/>
                        <a:t>, </a:t>
                      </a:r>
                      <a:r>
                        <a:rPr lang="de-DE" sz="1200" dirty="0" err="1"/>
                        <a:t>Clomipramin</a:t>
                      </a:r>
                      <a:r>
                        <a:rPr lang="de-DE" sz="1200" dirty="0"/>
                        <a:t>, </a:t>
                      </a:r>
                      <a:r>
                        <a:rPr lang="de-DE" sz="1200" dirty="0" err="1"/>
                        <a:t>Clozapin</a:t>
                      </a:r>
                      <a:r>
                        <a:rPr lang="de-DE" sz="1200" dirty="0"/>
                        <a:t>, </a:t>
                      </a:r>
                      <a:r>
                        <a:rPr lang="de-DE" sz="1200" dirty="0" err="1"/>
                        <a:t>Desipramin</a:t>
                      </a:r>
                      <a:r>
                        <a:rPr lang="de-DE" sz="1200" dirty="0"/>
                        <a:t>, </a:t>
                      </a:r>
                      <a:r>
                        <a:rPr lang="de-DE" sz="1200" dirty="0" err="1"/>
                        <a:t>Doxepin</a:t>
                      </a:r>
                      <a:r>
                        <a:rPr lang="de-DE" sz="1200" dirty="0"/>
                        <a:t>, </a:t>
                      </a:r>
                      <a:r>
                        <a:rPr lang="de-DE" sz="1200" dirty="0" err="1"/>
                        <a:t>Promethazin</a:t>
                      </a:r>
                      <a:r>
                        <a:rPr lang="de-DE" sz="1200" dirty="0"/>
                        <a:t>, </a:t>
                      </a:r>
                      <a:r>
                        <a:rPr lang="de-DE" sz="1200" dirty="0" err="1"/>
                        <a:t>Thioridazin</a:t>
                      </a:r>
                      <a:r>
                        <a:rPr lang="de-DE" sz="1200" dirty="0"/>
                        <a:t>, </a:t>
                      </a:r>
                      <a:r>
                        <a:rPr lang="de-DE" sz="1200" dirty="0" err="1"/>
                        <a:t>Trifluoperazin</a:t>
                      </a:r>
                      <a:r>
                        <a:rPr lang="de-DE" sz="1200" dirty="0"/>
                        <a:t>, </a:t>
                      </a:r>
                      <a:r>
                        <a:rPr lang="de-DE" sz="1200" dirty="0" err="1"/>
                        <a:t>Trimipramin</a:t>
                      </a:r>
                      <a:endParaRPr lang="de-DE" sz="1200" dirty="0"/>
                    </a:p>
                  </a:txBody>
                  <a:tcPr/>
                </a:tc>
                <a:tc>
                  <a:txBody>
                    <a:bodyPr/>
                    <a:lstStyle/>
                    <a:p>
                      <a:r>
                        <a:rPr lang="de-DE" sz="1200" dirty="0"/>
                        <a:t>Atropin,</a:t>
                      </a:r>
                      <a:r>
                        <a:rPr lang="de-DE" sz="1200" baseline="0" dirty="0"/>
                        <a:t> Benzatropin, </a:t>
                      </a:r>
                      <a:r>
                        <a:rPr lang="de-DE" sz="1200" baseline="0" dirty="0" err="1"/>
                        <a:t>Biperiden</a:t>
                      </a:r>
                      <a:r>
                        <a:rPr lang="de-DE" sz="1200" baseline="0" dirty="0"/>
                        <a:t>, </a:t>
                      </a:r>
                      <a:r>
                        <a:rPr lang="de-DE" sz="1200" baseline="0" dirty="0" err="1"/>
                        <a:t>Butylscopolaminiumbromid</a:t>
                      </a:r>
                      <a:r>
                        <a:rPr lang="de-DE" sz="1200" baseline="0" dirty="0"/>
                        <a:t>, </a:t>
                      </a:r>
                      <a:r>
                        <a:rPr lang="de-DE" sz="1200" baseline="0" dirty="0" err="1"/>
                        <a:t>Carbinoxamin</a:t>
                      </a:r>
                      <a:r>
                        <a:rPr lang="de-DE" sz="1200" baseline="0" dirty="0"/>
                        <a:t>, </a:t>
                      </a:r>
                      <a:r>
                        <a:rPr lang="de-DE" sz="1200" baseline="0" dirty="0" err="1"/>
                        <a:t>Darifenacin</a:t>
                      </a:r>
                      <a:r>
                        <a:rPr lang="de-DE" sz="1200" baseline="0" dirty="0"/>
                        <a:t>, </a:t>
                      </a:r>
                      <a:r>
                        <a:rPr lang="de-DE" sz="1200" baseline="0" dirty="0" err="1"/>
                        <a:t>Dimenhydrinat</a:t>
                      </a:r>
                      <a:r>
                        <a:rPr lang="de-DE" sz="1200" baseline="0" dirty="0"/>
                        <a:t>, </a:t>
                      </a:r>
                      <a:r>
                        <a:rPr lang="de-DE" sz="1200" baseline="0" dirty="0" err="1"/>
                        <a:t>Fesoterodin</a:t>
                      </a:r>
                      <a:r>
                        <a:rPr lang="de-DE" sz="1200" baseline="0" dirty="0"/>
                        <a:t>, </a:t>
                      </a:r>
                      <a:r>
                        <a:rPr lang="de-DE" sz="1200" baseline="0" dirty="0" err="1"/>
                        <a:t>Flavoxat</a:t>
                      </a:r>
                      <a:r>
                        <a:rPr lang="de-DE" sz="1200" baseline="0" dirty="0"/>
                        <a:t>, </a:t>
                      </a:r>
                      <a:r>
                        <a:rPr lang="de-DE" sz="1200" baseline="0" dirty="0" err="1"/>
                        <a:t>Glycopryrronium</a:t>
                      </a:r>
                      <a:r>
                        <a:rPr lang="de-DE" sz="1200" baseline="0" dirty="0"/>
                        <a:t>, Hyoscyamin, </a:t>
                      </a:r>
                      <a:r>
                        <a:rPr lang="de-DE" sz="1200" baseline="0" dirty="0" err="1"/>
                        <a:t>Hydroxyzin</a:t>
                      </a:r>
                      <a:r>
                        <a:rPr lang="de-DE" sz="1200" baseline="0" dirty="0"/>
                        <a:t>, </a:t>
                      </a:r>
                      <a:r>
                        <a:rPr lang="de-DE" sz="1200" baseline="0" dirty="0" err="1"/>
                        <a:t>Ipratropiumbromid</a:t>
                      </a:r>
                      <a:r>
                        <a:rPr lang="de-DE" sz="1200" baseline="0" dirty="0"/>
                        <a:t>, </a:t>
                      </a:r>
                      <a:r>
                        <a:rPr lang="de-DE" sz="1200" baseline="0" dirty="0" err="1"/>
                        <a:t>Meclizin</a:t>
                      </a:r>
                      <a:r>
                        <a:rPr lang="de-DE" sz="1200" baseline="0" dirty="0"/>
                        <a:t>, </a:t>
                      </a:r>
                      <a:r>
                        <a:rPr lang="de-DE" sz="1200" baseline="0" dirty="0" err="1"/>
                        <a:t>Orphenadrin</a:t>
                      </a:r>
                      <a:r>
                        <a:rPr lang="de-DE" sz="1200" baseline="0" dirty="0"/>
                        <a:t>, </a:t>
                      </a:r>
                      <a:r>
                        <a:rPr lang="de-DE" sz="1200" baseline="0" dirty="0" err="1"/>
                        <a:t>Oxybutynin</a:t>
                      </a:r>
                      <a:r>
                        <a:rPr lang="de-DE" sz="1200" baseline="0" dirty="0"/>
                        <a:t>, </a:t>
                      </a:r>
                      <a:r>
                        <a:rPr lang="de-DE" sz="1200" baseline="0" dirty="0" err="1"/>
                        <a:t>Pirenzepin</a:t>
                      </a:r>
                      <a:r>
                        <a:rPr lang="de-DE" sz="1200" baseline="0" dirty="0"/>
                        <a:t>, </a:t>
                      </a:r>
                      <a:r>
                        <a:rPr lang="de-DE" sz="1200" baseline="0" dirty="0" err="1"/>
                        <a:t>Scopolamin</a:t>
                      </a:r>
                      <a:r>
                        <a:rPr lang="de-DE" sz="1200" baseline="0" dirty="0"/>
                        <a:t>, </a:t>
                      </a:r>
                      <a:r>
                        <a:rPr lang="de-DE" sz="1200" baseline="0" dirty="0" err="1"/>
                        <a:t>Solifenacin</a:t>
                      </a:r>
                      <a:r>
                        <a:rPr lang="de-DE" sz="1200" baseline="0" dirty="0"/>
                        <a:t>, </a:t>
                      </a:r>
                      <a:r>
                        <a:rPr lang="de-DE" sz="1200" baseline="0" dirty="0" err="1"/>
                        <a:t>Tiotropium</a:t>
                      </a:r>
                      <a:r>
                        <a:rPr lang="de-DE" sz="1200" baseline="0" dirty="0"/>
                        <a:t>, </a:t>
                      </a:r>
                      <a:r>
                        <a:rPr lang="de-DE" sz="1200" baseline="0" dirty="0" err="1"/>
                        <a:t>Tolterodin</a:t>
                      </a:r>
                      <a:r>
                        <a:rPr lang="de-DE" sz="1200" baseline="0" dirty="0"/>
                        <a:t>, </a:t>
                      </a:r>
                      <a:r>
                        <a:rPr lang="de-DE" sz="1200" baseline="0" dirty="0" err="1"/>
                        <a:t>Trihexyphenidyl</a:t>
                      </a:r>
                      <a:r>
                        <a:rPr lang="de-DE" sz="1200" baseline="0" dirty="0"/>
                        <a:t>, </a:t>
                      </a:r>
                      <a:r>
                        <a:rPr lang="de-DE" sz="1200" baseline="0" dirty="0" err="1"/>
                        <a:t>Trospium</a:t>
                      </a:r>
                      <a:endParaRPr lang="de-DE" sz="1200" dirty="0"/>
                    </a:p>
                  </a:txBody>
                  <a:tcPr/>
                </a:tc>
                <a:extLst>
                  <a:ext uri="{0D108BD9-81ED-4DB2-BD59-A6C34878D82A}">
                    <a16:rowId xmlns:a16="http://schemas.microsoft.com/office/drawing/2014/main" val="10001"/>
                  </a:ext>
                </a:extLst>
              </a:tr>
              <a:tr h="370840">
                <a:tc>
                  <a:txBody>
                    <a:bodyPr/>
                    <a:lstStyle/>
                    <a:p>
                      <a:r>
                        <a:rPr lang="de-DE" sz="1200" dirty="0"/>
                        <a:t>Moderat</a:t>
                      </a:r>
                    </a:p>
                  </a:txBody>
                  <a:tcPr/>
                </a:tc>
                <a:tc>
                  <a:txBody>
                    <a:bodyPr/>
                    <a:lstStyle/>
                    <a:p>
                      <a:r>
                        <a:rPr lang="de-DE" sz="1200" dirty="0" err="1"/>
                        <a:t>Chlorpromazin</a:t>
                      </a:r>
                      <a:r>
                        <a:rPr lang="de-DE" sz="1200" dirty="0"/>
                        <a:t>, </a:t>
                      </a:r>
                      <a:r>
                        <a:rPr lang="de-DE" sz="1200" dirty="0" err="1"/>
                        <a:t>Diphenhydramin</a:t>
                      </a:r>
                      <a:r>
                        <a:rPr lang="de-DE" sz="1200" dirty="0"/>
                        <a:t>, </a:t>
                      </a:r>
                      <a:r>
                        <a:rPr lang="de-DE" sz="1200" dirty="0" err="1"/>
                        <a:t>Loxapin</a:t>
                      </a:r>
                      <a:r>
                        <a:rPr lang="de-DE" sz="1200" dirty="0"/>
                        <a:t>, </a:t>
                      </a:r>
                      <a:r>
                        <a:rPr lang="de-DE" sz="1200" dirty="0" err="1"/>
                        <a:t>Nortriptylin</a:t>
                      </a:r>
                      <a:r>
                        <a:rPr lang="de-DE" sz="1200" dirty="0"/>
                        <a:t>, </a:t>
                      </a:r>
                      <a:r>
                        <a:rPr lang="de-DE" sz="1200" dirty="0" err="1"/>
                        <a:t>Olanzapin</a:t>
                      </a:r>
                      <a:r>
                        <a:rPr lang="de-DE" sz="1200" dirty="0"/>
                        <a:t>, </a:t>
                      </a:r>
                      <a:r>
                        <a:rPr lang="de-DE" sz="1200" dirty="0" err="1"/>
                        <a:t>Paroxetin</a:t>
                      </a:r>
                      <a:r>
                        <a:rPr lang="de-DE" sz="1200" dirty="0"/>
                        <a:t>, </a:t>
                      </a:r>
                      <a:r>
                        <a:rPr lang="de-DE" sz="1200" dirty="0" err="1"/>
                        <a:t>Pimozid</a:t>
                      </a:r>
                      <a:endParaRPr lang="de-DE" sz="1200" dirty="0"/>
                    </a:p>
                  </a:txBody>
                  <a:tcPr/>
                </a:tc>
                <a:tc>
                  <a:txBody>
                    <a:bodyPr/>
                    <a:lstStyle/>
                    <a:p>
                      <a:r>
                        <a:rPr lang="de-DE" sz="1200" dirty="0" err="1"/>
                        <a:t>Amantadin</a:t>
                      </a:r>
                      <a:r>
                        <a:rPr lang="de-DE" sz="1200" dirty="0"/>
                        <a:t>, </a:t>
                      </a:r>
                      <a:r>
                        <a:rPr lang="de-DE" sz="1200" dirty="0" err="1"/>
                        <a:t>Cimetidin</a:t>
                      </a:r>
                      <a:r>
                        <a:rPr lang="de-DE" sz="1200" dirty="0"/>
                        <a:t>, </a:t>
                      </a:r>
                      <a:r>
                        <a:rPr lang="de-DE" sz="1200" dirty="0" err="1"/>
                        <a:t>Cyclobenzapin</a:t>
                      </a:r>
                      <a:r>
                        <a:rPr lang="de-DE" sz="1200" dirty="0"/>
                        <a:t>, </a:t>
                      </a:r>
                      <a:r>
                        <a:rPr lang="de-DE" sz="1200" dirty="0" err="1"/>
                        <a:t>Cyproheptadin</a:t>
                      </a:r>
                      <a:r>
                        <a:rPr lang="de-DE" sz="1200" dirty="0"/>
                        <a:t>, </a:t>
                      </a:r>
                      <a:r>
                        <a:rPr lang="de-DE" sz="1200" dirty="0" err="1"/>
                        <a:t>Molindon</a:t>
                      </a:r>
                      <a:r>
                        <a:rPr lang="de-DE" sz="1200" dirty="0"/>
                        <a:t>, </a:t>
                      </a:r>
                      <a:r>
                        <a:rPr lang="de-DE" sz="1200" dirty="0" err="1"/>
                        <a:t>Oxcarbazepin</a:t>
                      </a:r>
                      <a:r>
                        <a:rPr lang="de-DE" sz="1200" dirty="0"/>
                        <a:t>, </a:t>
                      </a:r>
                      <a:r>
                        <a:rPr lang="de-DE" sz="1200" dirty="0" err="1"/>
                        <a:t>Oxycodon</a:t>
                      </a:r>
                      <a:endParaRPr lang="de-DE" sz="1200" dirty="0"/>
                    </a:p>
                  </a:txBody>
                  <a:tcPr/>
                </a:tc>
                <a:extLst>
                  <a:ext uri="{0D108BD9-81ED-4DB2-BD59-A6C34878D82A}">
                    <a16:rowId xmlns:a16="http://schemas.microsoft.com/office/drawing/2014/main" val="10002"/>
                  </a:ext>
                </a:extLst>
              </a:tr>
              <a:tr h="370840">
                <a:tc>
                  <a:txBody>
                    <a:bodyPr/>
                    <a:lstStyle/>
                    <a:p>
                      <a:r>
                        <a:rPr lang="de-DE" sz="1200" dirty="0"/>
                        <a:t>Schwach</a:t>
                      </a:r>
                    </a:p>
                  </a:txBody>
                  <a:tcPr/>
                </a:tc>
                <a:tc>
                  <a:txBody>
                    <a:bodyPr/>
                    <a:lstStyle/>
                    <a:p>
                      <a:r>
                        <a:rPr lang="de-DE" sz="1200" dirty="0"/>
                        <a:t>Citalopram, </a:t>
                      </a:r>
                      <a:r>
                        <a:rPr lang="de-DE" sz="1200" dirty="0" err="1"/>
                        <a:t>Escitalopram</a:t>
                      </a:r>
                      <a:r>
                        <a:rPr lang="de-DE" sz="1200" dirty="0"/>
                        <a:t>, </a:t>
                      </a:r>
                      <a:r>
                        <a:rPr lang="de-DE" sz="1200" dirty="0" err="1"/>
                        <a:t>Fluoxetin</a:t>
                      </a:r>
                      <a:r>
                        <a:rPr lang="de-DE" sz="1200" dirty="0"/>
                        <a:t>,</a:t>
                      </a:r>
                      <a:r>
                        <a:rPr lang="de-DE" sz="1200" baseline="0" dirty="0"/>
                        <a:t> Lithium, </a:t>
                      </a:r>
                      <a:r>
                        <a:rPr lang="de-DE" sz="1200" baseline="0" dirty="0" err="1"/>
                        <a:t>Melperon</a:t>
                      </a:r>
                      <a:r>
                        <a:rPr lang="de-DE" sz="1200" baseline="0" dirty="0"/>
                        <a:t>, </a:t>
                      </a:r>
                      <a:r>
                        <a:rPr lang="de-DE" sz="1200" baseline="0" dirty="0" err="1"/>
                        <a:t>Mirtazapin</a:t>
                      </a:r>
                      <a:r>
                        <a:rPr lang="de-DE" sz="1200" baseline="0" dirty="0"/>
                        <a:t>, </a:t>
                      </a:r>
                      <a:r>
                        <a:rPr lang="de-DE" sz="1200" baseline="0" dirty="0" err="1"/>
                        <a:t>Quetiapin</a:t>
                      </a:r>
                      <a:r>
                        <a:rPr lang="de-DE" sz="1200" baseline="0" dirty="0"/>
                        <a:t>, </a:t>
                      </a:r>
                      <a:r>
                        <a:rPr lang="de-DE" sz="1200" baseline="0" dirty="0" err="1"/>
                        <a:t>Temazepam</a:t>
                      </a:r>
                      <a:endParaRPr lang="de-DE" sz="1200" dirty="0"/>
                    </a:p>
                  </a:txBody>
                  <a:tcPr/>
                </a:tc>
                <a:tc>
                  <a:txBody>
                    <a:bodyPr/>
                    <a:lstStyle/>
                    <a:p>
                      <a:r>
                        <a:rPr lang="de-DE" sz="1200" dirty="0" err="1"/>
                        <a:t>Ranitidin</a:t>
                      </a:r>
                      <a:endParaRPr lang="de-DE" sz="1200" dirty="0"/>
                    </a:p>
                  </a:txBody>
                  <a:tcPr/>
                </a:tc>
                <a:extLst>
                  <a:ext uri="{0D108BD9-81ED-4DB2-BD59-A6C34878D82A}">
                    <a16:rowId xmlns:a16="http://schemas.microsoft.com/office/drawing/2014/main" val="10003"/>
                  </a:ext>
                </a:extLst>
              </a:tr>
              <a:tr h="370840">
                <a:tc>
                  <a:txBody>
                    <a:bodyPr/>
                    <a:lstStyle/>
                    <a:p>
                      <a:r>
                        <a:rPr lang="de-DE" sz="1200" dirty="0"/>
                        <a:t>Minimal</a:t>
                      </a:r>
                    </a:p>
                  </a:txBody>
                  <a:tcPr/>
                </a:tc>
                <a:tc>
                  <a:txBody>
                    <a:bodyPr/>
                    <a:lstStyle/>
                    <a:p>
                      <a:r>
                        <a:rPr lang="de-DE" sz="1200" dirty="0" err="1"/>
                        <a:t>Duloxetin</a:t>
                      </a:r>
                      <a:r>
                        <a:rPr lang="de-DE" sz="1200" dirty="0"/>
                        <a:t>, Diazepam, </a:t>
                      </a:r>
                      <a:r>
                        <a:rPr lang="de-DE" sz="1200" dirty="0" err="1"/>
                        <a:t>Phenytoin</a:t>
                      </a:r>
                      <a:r>
                        <a:rPr lang="de-DE" sz="1200" dirty="0"/>
                        <a:t>, </a:t>
                      </a:r>
                      <a:r>
                        <a:rPr lang="de-DE" sz="1200" dirty="0" err="1"/>
                        <a:t>Topiramat</a:t>
                      </a:r>
                      <a:endParaRPr lang="de-DE" sz="1200" dirty="0"/>
                    </a:p>
                  </a:txBody>
                  <a:tcPr/>
                </a:tc>
                <a:tc>
                  <a:txBody>
                    <a:bodyPr/>
                    <a:lstStyle/>
                    <a:p>
                      <a:r>
                        <a:rPr lang="de-DE" sz="1200" dirty="0" err="1"/>
                        <a:t>Amoxicillin</a:t>
                      </a:r>
                      <a:r>
                        <a:rPr lang="de-DE" sz="1200" dirty="0"/>
                        <a:t>, Celecoxib,</a:t>
                      </a:r>
                      <a:r>
                        <a:rPr lang="de-DE" sz="1200" baseline="0" dirty="0"/>
                        <a:t> </a:t>
                      </a:r>
                      <a:r>
                        <a:rPr lang="de-DE" sz="1200" baseline="0" dirty="0" err="1"/>
                        <a:t>Cephalexin</a:t>
                      </a:r>
                      <a:r>
                        <a:rPr lang="de-DE" sz="1200" baseline="0" dirty="0"/>
                        <a:t>, </a:t>
                      </a:r>
                      <a:r>
                        <a:rPr lang="de-DE" sz="1200" baseline="0" dirty="0" err="1"/>
                        <a:t>Digoxin</a:t>
                      </a:r>
                      <a:r>
                        <a:rPr lang="de-DE" sz="1200" baseline="0" dirty="0"/>
                        <a:t>, </a:t>
                      </a:r>
                      <a:r>
                        <a:rPr lang="de-DE" sz="1200" baseline="0" dirty="0" err="1"/>
                        <a:t>Diphenoxylat</a:t>
                      </a:r>
                      <a:r>
                        <a:rPr lang="de-DE" sz="1200" baseline="0" dirty="0"/>
                        <a:t>, </a:t>
                      </a:r>
                      <a:r>
                        <a:rPr lang="de-DE" sz="1200" baseline="0" dirty="0" err="1"/>
                        <a:t>Fentanyl</a:t>
                      </a:r>
                      <a:r>
                        <a:rPr lang="de-DE" sz="1200" baseline="0" dirty="0"/>
                        <a:t>, </a:t>
                      </a:r>
                      <a:r>
                        <a:rPr lang="de-DE" sz="1200" baseline="0" dirty="0" err="1"/>
                        <a:t>Furosemid</a:t>
                      </a:r>
                      <a:r>
                        <a:rPr lang="de-DE" sz="1200" baseline="0" dirty="0"/>
                        <a:t>, </a:t>
                      </a:r>
                      <a:r>
                        <a:rPr lang="de-DE" sz="1200" baseline="0" dirty="0" err="1"/>
                        <a:t>Hydrocodon</a:t>
                      </a:r>
                      <a:r>
                        <a:rPr lang="de-DE" sz="1200" baseline="0" dirty="0"/>
                        <a:t>, </a:t>
                      </a:r>
                      <a:r>
                        <a:rPr lang="de-DE" sz="1200" baseline="0" dirty="0" err="1"/>
                        <a:t>Lansoprazol</a:t>
                      </a:r>
                      <a:r>
                        <a:rPr lang="de-DE" sz="1200" baseline="0" dirty="0"/>
                        <a:t>, </a:t>
                      </a:r>
                      <a:r>
                        <a:rPr lang="de-DE" sz="1200" baseline="0" dirty="0" err="1"/>
                        <a:t>Levofloxacin</a:t>
                      </a:r>
                      <a:r>
                        <a:rPr lang="de-DE" sz="1200" baseline="0" dirty="0"/>
                        <a:t>, </a:t>
                      </a:r>
                      <a:r>
                        <a:rPr lang="de-DE" sz="1200" baseline="0" dirty="0" err="1"/>
                        <a:t>Metformin</a:t>
                      </a:r>
                      <a:r>
                        <a:rPr lang="de-DE" sz="1200" baseline="0" dirty="0"/>
                        <a:t>, </a:t>
                      </a:r>
                      <a:r>
                        <a:rPr lang="de-DE" sz="1200" baseline="0" dirty="0" err="1"/>
                        <a:t>Propoxyphen</a:t>
                      </a:r>
                      <a:endParaRPr lang="de-DE" sz="1200" dirty="0"/>
                    </a:p>
                  </a:txBody>
                  <a:tcPr/>
                </a:tc>
                <a:extLst>
                  <a:ext uri="{0D108BD9-81ED-4DB2-BD59-A6C34878D82A}">
                    <a16:rowId xmlns:a16="http://schemas.microsoft.com/office/drawing/2014/main" val="10004"/>
                  </a:ext>
                </a:extLst>
              </a:tr>
              <a:tr h="370840">
                <a:tc>
                  <a:txBody>
                    <a:bodyPr/>
                    <a:lstStyle/>
                    <a:p>
                      <a:r>
                        <a:rPr lang="de-DE" sz="1200" dirty="0"/>
                        <a:t>Nicht</a:t>
                      </a:r>
                      <a:r>
                        <a:rPr lang="de-DE" sz="1200" baseline="0" dirty="0"/>
                        <a:t> nachweisbar</a:t>
                      </a:r>
                      <a:endParaRPr lang="de-DE" sz="1200" dirty="0"/>
                    </a:p>
                  </a:txBody>
                  <a:tcPr/>
                </a:tc>
                <a:tc>
                  <a:txBody>
                    <a:bodyPr/>
                    <a:lstStyle/>
                    <a:p>
                      <a:r>
                        <a:rPr lang="de-DE" sz="1200" dirty="0" err="1"/>
                        <a:t>Agomelatin</a:t>
                      </a:r>
                      <a:r>
                        <a:rPr lang="de-DE" sz="1200" dirty="0"/>
                        <a:t>,</a:t>
                      </a:r>
                      <a:r>
                        <a:rPr lang="de-DE" sz="1200" baseline="0" dirty="0"/>
                        <a:t> </a:t>
                      </a:r>
                      <a:r>
                        <a:rPr lang="de-DE" sz="1200" baseline="0" dirty="0" err="1"/>
                        <a:t>Alprazolam</a:t>
                      </a:r>
                      <a:r>
                        <a:rPr lang="de-DE" sz="1200" baseline="0" dirty="0"/>
                        <a:t>, </a:t>
                      </a:r>
                      <a:r>
                        <a:rPr lang="de-DE" sz="1200" baseline="0" dirty="0" err="1"/>
                        <a:t>Aripiprazol</a:t>
                      </a:r>
                      <a:r>
                        <a:rPr lang="de-DE" sz="1200" baseline="0" dirty="0"/>
                        <a:t>, </a:t>
                      </a:r>
                      <a:r>
                        <a:rPr lang="de-DE" sz="1200" baseline="0" dirty="0" err="1"/>
                        <a:t>Bupropion</a:t>
                      </a:r>
                      <a:r>
                        <a:rPr lang="de-DE" sz="1200" baseline="0" dirty="0"/>
                        <a:t>, </a:t>
                      </a:r>
                      <a:r>
                        <a:rPr lang="de-DE" sz="1200" baseline="0" dirty="0" err="1"/>
                        <a:t>Buspiron,Carbamazepin</a:t>
                      </a:r>
                      <a:r>
                        <a:rPr lang="de-DE" sz="1200" baseline="0" dirty="0"/>
                        <a:t>, </a:t>
                      </a:r>
                      <a:r>
                        <a:rPr lang="de-DE" sz="1200" baseline="0" dirty="0" err="1"/>
                        <a:t>Gabapentin</a:t>
                      </a:r>
                      <a:r>
                        <a:rPr lang="de-DE" sz="1200" baseline="0" dirty="0"/>
                        <a:t>, </a:t>
                      </a:r>
                      <a:r>
                        <a:rPr lang="de-DE" sz="1200" baseline="0" dirty="0" err="1"/>
                        <a:t>Hloperidol</a:t>
                      </a:r>
                      <a:r>
                        <a:rPr lang="de-DE" sz="1200" baseline="0" dirty="0"/>
                        <a:t>, </a:t>
                      </a:r>
                      <a:r>
                        <a:rPr lang="de-DE" sz="1200" baseline="0" dirty="0" err="1"/>
                        <a:t>Lamotrigin</a:t>
                      </a:r>
                      <a:r>
                        <a:rPr lang="de-DE" sz="1200" baseline="0" dirty="0"/>
                        <a:t>, </a:t>
                      </a:r>
                      <a:r>
                        <a:rPr lang="de-DE" sz="1200" baseline="0" dirty="0" err="1"/>
                        <a:t>Lorazepam</a:t>
                      </a:r>
                      <a:r>
                        <a:rPr lang="de-DE" sz="1200" baseline="0" dirty="0"/>
                        <a:t>, </a:t>
                      </a:r>
                      <a:r>
                        <a:rPr lang="de-DE" sz="1200" baseline="0" dirty="0" err="1"/>
                        <a:t>Oxazepam</a:t>
                      </a:r>
                      <a:r>
                        <a:rPr lang="de-DE" sz="1200" baseline="0" dirty="0"/>
                        <a:t>, </a:t>
                      </a:r>
                      <a:r>
                        <a:rPr lang="de-DE" sz="1200" baseline="0" dirty="0" err="1"/>
                        <a:t>Perphenazin</a:t>
                      </a:r>
                      <a:r>
                        <a:rPr lang="de-DE" sz="1200" baseline="0" dirty="0"/>
                        <a:t>, </a:t>
                      </a:r>
                      <a:r>
                        <a:rPr lang="de-DE" sz="1200" baseline="0" dirty="0" err="1"/>
                        <a:t>Risperidon</a:t>
                      </a:r>
                      <a:r>
                        <a:rPr lang="de-DE" sz="1200" baseline="0" dirty="0"/>
                        <a:t>, </a:t>
                      </a:r>
                      <a:r>
                        <a:rPr lang="de-DE" sz="1200" baseline="0" dirty="0" err="1"/>
                        <a:t>Sertralin</a:t>
                      </a:r>
                      <a:r>
                        <a:rPr lang="de-DE" sz="1200" baseline="0" dirty="0"/>
                        <a:t>, </a:t>
                      </a:r>
                      <a:r>
                        <a:rPr lang="de-DE" sz="1200" baseline="0" dirty="0" err="1"/>
                        <a:t>Trazodon</a:t>
                      </a:r>
                      <a:r>
                        <a:rPr lang="de-DE" sz="1200" baseline="0" dirty="0"/>
                        <a:t>, </a:t>
                      </a:r>
                      <a:r>
                        <a:rPr lang="de-DE" sz="1200" baseline="0" dirty="0" err="1"/>
                        <a:t>Valproinsäure</a:t>
                      </a:r>
                      <a:r>
                        <a:rPr lang="de-DE" sz="1200" baseline="0" dirty="0"/>
                        <a:t>, </a:t>
                      </a:r>
                      <a:r>
                        <a:rPr lang="de-DE" sz="1200" baseline="0" dirty="0" err="1"/>
                        <a:t>Venlafaxin</a:t>
                      </a:r>
                      <a:r>
                        <a:rPr lang="de-DE" sz="1200" baseline="0" dirty="0"/>
                        <a:t>, </a:t>
                      </a:r>
                      <a:r>
                        <a:rPr lang="de-DE" sz="1200" baseline="0" dirty="0" err="1"/>
                        <a:t>Zaleplon</a:t>
                      </a:r>
                      <a:r>
                        <a:rPr lang="de-DE" sz="1200" baseline="0" dirty="0"/>
                        <a:t>, </a:t>
                      </a:r>
                      <a:r>
                        <a:rPr lang="de-DE" sz="1200" baseline="0" dirty="0" err="1"/>
                        <a:t>Ziprasidon</a:t>
                      </a:r>
                      <a:r>
                        <a:rPr lang="de-DE" sz="1200" baseline="0" dirty="0"/>
                        <a:t>, </a:t>
                      </a:r>
                      <a:r>
                        <a:rPr lang="de-DE" sz="1200" baseline="0" dirty="0" err="1"/>
                        <a:t>Zolpidem</a:t>
                      </a:r>
                      <a:endParaRPr lang="de-DE" sz="1200" dirty="0"/>
                    </a:p>
                  </a:txBody>
                  <a:tcPr/>
                </a:tc>
                <a:tc>
                  <a:txBody>
                    <a:bodyPr/>
                    <a:lstStyle/>
                    <a:p>
                      <a:r>
                        <a:rPr lang="de-DE" sz="1200" dirty="0" err="1"/>
                        <a:t>Acetaminophen</a:t>
                      </a:r>
                      <a:r>
                        <a:rPr lang="de-DE" sz="1200" dirty="0"/>
                        <a:t>, Acetylsalicylsäure, </a:t>
                      </a:r>
                      <a:r>
                        <a:rPr lang="de-DE" sz="1200" dirty="0" err="1"/>
                        <a:t>Amlodipin</a:t>
                      </a:r>
                      <a:r>
                        <a:rPr lang="de-DE" sz="1200" dirty="0"/>
                        <a:t>, </a:t>
                      </a:r>
                      <a:r>
                        <a:rPr lang="de-DE" sz="1200" dirty="0" err="1"/>
                        <a:t>Atenolol</a:t>
                      </a:r>
                      <a:r>
                        <a:rPr lang="de-DE" sz="1200" dirty="0"/>
                        <a:t>, </a:t>
                      </a:r>
                      <a:r>
                        <a:rPr lang="de-DE" sz="1200" dirty="0" err="1"/>
                        <a:t>Atorvastatin</a:t>
                      </a:r>
                      <a:r>
                        <a:rPr lang="de-DE" sz="1200" dirty="0"/>
                        <a:t>,</a:t>
                      </a:r>
                      <a:r>
                        <a:rPr lang="de-DE" sz="1200" baseline="0" dirty="0"/>
                        <a:t> </a:t>
                      </a:r>
                      <a:r>
                        <a:rPr lang="de-DE" sz="1200" baseline="0" dirty="0" err="1"/>
                        <a:t>Baclofen</a:t>
                      </a:r>
                      <a:r>
                        <a:rPr lang="de-DE" sz="1200" baseline="0" dirty="0"/>
                        <a:t>, </a:t>
                      </a:r>
                      <a:r>
                        <a:rPr lang="de-DE" sz="1200" baseline="0" dirty="0" err="1"/>
                        <a:t>Bisacodyl</a:t>
                      </a:r>
                      <a:r>
                        <a:rPr lang="de-DE" sz="1200" baseline="0" dirty="0"/>
                        <a:t>, </a:t>
                      </a:r>
                      <a:r>
                        <a:rPr lang="de-DE" sz="1200" baseline="0" dirty="0" err="1"/>
                        <a:t>Carbidopa</a:t>
                      </a:r>
                      <a:r>
                        <a:rPr lang="de-DE" sz="1200" baseline="0" dirty="0"/>
                        <a:t>, </a:t>
                      </a:r>
                      <a:r>
                        <a:rPr lang="de-DE" sz="1200" baseline="0" dirty="0" err="1"/>
                        <a:t>Cetirizin</a:t>
                      </a:r>
                      <a:r>
                        <a:rPr lang="de-DE" sz="1200" baseline="0" dirty="0"/>
                        <a:t>, </a:t>
                      </a:r>
                      <a:r>
                        <a:rPr lang="de-DE" sz="1200" baseline="0" dirty="0" err="1"/>
                        <a:t>Ciprofloxacin</a:t>
                      </a:r>
                      <a:r>
                        <a:rPr lang="de-DE" sz="1200" baseline="0" dirty="0"/>
                        <a:t>, </a:t>
                      </a:r>
                      <a:r>
                        <a:rPr lang="de-DE" sz="1200" baseline="0" dirty="0" err="1"/>
                        <a:t>Clopidogrel</a:t>
                      </a:r>
                      <a:r>
                        <a:rPr lang="de-DE" sz="1200" baseline="0" dirty="0"/>
                        <a:t>, Codein, </a:t>
                      </a:r>
                      <a:r>
                        <a:rPr lang="de-DE" sz="1200" baseline="0" dirty="0" err="1"/>
                        <a:t>Darbepoetin</a:t>
                      </a:r>
                      <a:r>
                        <a:rPr lang="de-DE" sz="1200" baseline="0" dirty="0"/>
                        <a:t>, </a:t>
                      </a:r>
                      <a:r>
                        <a:rPr lang="de-DE" sz="1200" baseline="0" dirty="0" err="1"/>
                        <a:t>Diltiazem</a:t>
                      </a:r>
                      <a:r>
                        <a:rPr lang="de-DE" sz="1200" baseline="0" dirty="0"/>
                        <a:t>, </a:t>
                      </a:r>
                      <a:r>
                        <a:rPr lang="de-DE" sz="1200" baseline="0" dirty="0" err="1"/>
                        <a:t>Dipyridamol</a:t>
                      </a:r>
                      <a:r>
                        <a:rPr lang="de-DE" sz="1200" baseline="0" dirty="0"/>
                        <a:t>, </a:t>
                      </a:r>
                      <a:r>
                        <a:rPr lang="de-DE" sz="1200" baseline="0" dirty="0" err="1"/>
                        <a:t>Enalapril</a:t>
                      </a:r>
                      <a:r>
                        <a:rPr lang="de-DE" sz="1200" baseline="0" dirty="0"/>
                        <a:t>, </a:t>
                      </a:r>
                      <a:r>
                        <a:rPr lang="de-DE" sz="1200" baseline="0" dirty="0" err="1"/>
                        <a:t>Epoetin</a:t>
                      </a:r>
                      <a:r>
                        <a:rPr lang="de-DE" sz="1200" baseline="0" dirty="0"/>
                        <a:t>, </a:t>
                      </a:r>
                      <a:r>
                        <a:rPr lang="de-DE" sz="1200" baseline="0" dirty="0" err="1"/>
                        <a:t>Famotidin</a:t>
                      </a:r>
                      <a:r>
                        <a:rPr lang="de-DE" sz="1200" baseline="0" dirty="0"/>
                        <a:t>, </a:t>
                      </a:r>
                      <a:r>
                        <a:rPr lang="de-DE" sz="1200" baseline="0" dirty="0" err="1"/>
                        <a:t>Fexofenadin</a:t>
                      </a:r>
                      <a:r>
                        <a:rPr lang="de-DE" sz="1200" baseline="0" dirty="0"/>
                        <a:t>, </a:t>
                      </a:r>
                      <a:r>
                        <a:rPr lang="de-DE" sz="1200" baseline="0" dirty="0" err="1"/>
                        <a:t>Glipizid</a:t>
                      </a:r>
                      <a:r>
                        <a:rPr lang="de-DE" sz="1200" baseline="0" dirty="0"/>
                        <a:t>, </a:t>
                      </a:r>
                      <a:r>
                        <a:rPr lang="de-DE" sz="1200" baseline="0" dirty="0" err="1"/>
                        <a:t>Hydrochlorothiazid</a:t>
                      </a:r>
                      <a:r>
                        <a:rPr lang="de-DE" sz="1200" baseline="0" dirty="0"/>
                        <a:t>, Ibuprofen, </a:t>
                      </a:r>
                      <a:r>
                        <a:rPr lang="de-DE" sz="1200" baseline="0" dirty="0" err="1"/>
                        <a:t>Levodopa</a:t>
                      </a:r>
                      <a:r>
                        <a:rPr lang="de-DE" sz="1200" baseline="0" dirty="0"/>
                        <a:t>, </a:t>
                      </a:r>
                      <a:r>
                        <a:rPr lang="de-DE" sz="1200" baseline="0" dirty="0" err="1"/>
                        <a:t>Levothyroxin</a:t>
                      </a:r>
                      <a:r>
                        <a:rPr lang="de-DE" sz="1200" baseline="0" dirty="0"/>
                        <a:t>, </a:t>
                      </a:r>
                      <a:r>
                        <a:rPr lang="de-DE" sz="1200" baseline="0" dirty="0" err="1"/>
                        <a:t>Lisinopril</a:t>
                      </a:r>
                      <a:r>
                        <a:rPr lang="de-DE" sz="1200" baseline="0" dirty="0"/>
                        <a:t>, </a:t>
                      </a:r>
                      <a:r>
                        <a:rPr lang="de-DE" sz="1200" baseline="0" dirty="0" err="1"/>
                        <a:t>Loperamid</a:t>
                      </a:r>
                      <a:r>
                        <a:rPr lang="de-DE" sz="1200" baseline="0" dirty="0"/>
                        <a:t>, </a:t>
                      </a:r>
                      <a:r>
                        <a:rPr lang="de-DE" sz="1200" baseline="0" dirty="0" err="1"/>
                        <a:t>Loratadin</a:t>
                      </a:r>
                      <a:r>
                        <a:rPr lang="de-DE" sz="1200" baseline="0" dirty="0"/>
                        <a:t>, </a:t>
                      </a:r>
                      <a:r>
                        <a:rPr lang="de-DE" sz="1200" baseline="0" dirty="0" err="1"/>
                        <a:t>Losartan</a:t>
                      </a:r>
                      <a:r>
                        <a:rPr lang="de-DE" sz="1200" baseline="0" dirty="0"/>
                        <a:t>, </a:t>
                      </a:r>
                      <a:r>
                        <a:rPr lang="de-DE" sz="1200" baseline="0" dirty="0" err="1"/>
                        <a:t>Lovastatin</a:t>
                      </a:r>
                      <a:r>
                        <a:rPr lang="de-DE" sz="1200" baseline="0" dirty="0"/>
                        <a:t>, </a:t>
                      </a:r>
                      <a:r>
                        <a:rPr lang="de-DE" sz="1200" baseline="0" dirty="0" err="1"/>
                        <a:t>Megestrol</a:t>
                      </a:r>
                      <a:r>
                        <a:rPr lang="de-DE" sz="1200" baseline="0" dirty="0"/>
                        <a:t>, </a:t>
                      </a:r>
                      <a:r>
                        <a:rPr lang="de-DE" sz="1200" baseline="0" dirty="0" err="1"/>
                        <a:t>Metoprolol</a:t>
                      </a:r>
                      <a:r>
                        <a:rPr lang="de-DE" sz="1200" baseline="0" dirty="0"/>
                        <a:t>, Morphin, </a:t>
                      </a:r>
                      <a:r>
                        <a:rPr lang="de-DE" sz="1200" baseline="0" dirty="0" err="1"/>
                        <a:t>Nifedipin</a:t>
                      </a:r>
                      <a:r>
                        <a:rPr lang="de-DE" sz="1200" baseline="0" dirty="0"/>
                        <a:t>, Nitroglycerin, </a:t>
                      </a:r>
                      <a:r>
                        <a:rPr lang="de-DE" sz="1200" baseline="0" dirty="0" err="1"/>
                        <a:t>Omeprazol</a:t>
                      </a:r>
                      <a:r>
                        <a:rPr lang="de-DE" sz="1200" baseline="0" dirty="0"/>
                        <a:t>, </a:t>
                      </a:r>
                      <a:r>
                        <a:rPr lang="de-DE" sz="1200" baseline="0" dirty="0" err="1"/>
                        <a:t>Pantoprazol</a:t>
                      </a:r>
                      <a:r>
                        <a:rPr lang="de-DE" sz="1200" baseline="0" dirty="0"/>
                        <a:t>, </a:t>
                      </a:r>
                      <a:r>
                        <a:rPr lang="de-DE" sz="1200" baseline="0" dirty="0" err="1"/>
                        <a:t>Pioglitazon</a:t>
                      </a:r>
                      <a:r>
                        <a:rPr lang="de-DE" sz="1200" baseline="0" dirty="0"/>
                        <a:t>, </a:t>
                      </a:r>
                      <a:r>
                        <a:rPr lang="de-DE" sz="1200" baseline="0" dirty="0" err="1"/>
                        <a:t>Propranolol</a:t>
                      </a:r>
                      <a:r>
                        <a:rPr lang="de-DE" sz="1200" baseline="0" dirty="0"/>
                        <a:t>, </a:t>
                      </a:r>
                      <a:r>
                        <a:rPr lang="de-DE" sz="1200" baseline="0" dirty="0" err="1"/>
                        <a:t>Rabeprazol</a:t>
                      </a:r>
                      <a:r>
                        <a:rPr lang="de-DE" sz="1200" baseline="0" dirty="0"/>
                        <a:t>, </a:t>
                      </a:r>
                      <a:r>
                        <a:rPr lang="de-DE" sz="1200" baseline="0" dirty="0" err="1"/>
                        <a:t>Rosiglitazon</a:t>
                      </a:r>
                      <a:r>
                        <a:rPr lang="de-DE" sz="1200" baseline="0" dirty="0"/>
                        <a:t>, </a:t>
                      </a:r>
                      <a:r>
                        <a:rPr lang="de-DE" sz="1200" baseline="0" dirty="0" err="1"/>
                        <a:t>Simvastatin</a:t>
                      </a:r>
                      <a:r>
                        <a:rPr lang="de-DE" sz="1200" baseline="0" dirty="0"/>
                        <a:t>, </a:t>
                      </a:r>
                      <a:r>
                        <a:rPr lang="de-DE" sz="1200" baseline="0" dirty="0" err="1"/>
                        <a:t>Sulfamethoxazol</a:t>
                      </a:r>
                      <a:r>
                        <a:rPr lang="de-DE" sz="1200" baseline="0" dirty="0"/>
                        <a:t>, Tramadol, </a:t>
                      </a:r>
                      <a:r>
                        <a:rPr lang="de-DE" sz="1200" baseline="0" dirty="0" err="1"/>
                        <a:t>Trimethoprim</a:t>
                      </a:r>
                      <a:r>
                        <a:rPr lang="de-DE" sz="1200" baseline="0" dirty="0"/>
                        <a:t>, </a:t>
                      </a:r>
                      <a:r>
                        <a:rPr lang="de-DE" sz="1200" baseline="0" dirty="0" err="1"/>
                        <a:t>Valsartan</a:t>
                      </a:r>
                      <a:r>
                        <a:rPr lang="de-DE" sz="1200" baseline="0" dirty="0"/>
                        <a:t>, </a:t>
                      </a:r>
                      <a:r>
                        <a:rPr lang="de-DE" sz="1200" baseline="0" dirty="0" err="1"/>
                        <a:t>Warfarin</a:t>
                      </a:r>
                      <a:endParaRPr lang="de-DE" sz="1200" dirty="0"/>
                    </a:p>
                  </a:txBody>
                  <a:tcPr/>
                </a:tc>
                <a:extLst>
                  <a:ext uri="{0D108BD9-81ED-4DB2-BD59-A6C34878D82A}">
                    <a16:rowId xmlns:a16="http://schemas.microsoft.com/office/drawing/2014/main" val="10005"/>
                  </a:ext>
                </a:extLst>
              </a:tr>
            </a:tbl>
          </a:graphicData>
        </a:graphic>
      </p:graphicFrame>
      <p:sp>
        <p:nvSpPr>
          <p:cNvPr id="6" name="Textfeld 5"/>
          <p:cNvSpPr txBox="1"/>
          <p:nvPr/>
        </p:nvSpPr>
        <p:spPr>
          <a:xfrm>
            <a:off x="1631504" y="0"/>
            <a:ext cx="8784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4472C4"/>
                </a:solidFill>
                <a:effectLst/>
                <a:uLnTx/>
                <a:uFillTx/>
                <a:latin typeface="Calibri Light" panose="020F0302020204030204"/>
                <a:ea typeface="+mn-ea"/>
                <a:cs typeface="+mn-cs"/>
              </a:rPr>
              <a:t>Anticholinerge Aktivitäten bei Kombination von Psychopharmaka und Nichtpsychopharmaka</a:t>
            </a:r>
          </a:p>
        </p:txBody>
      </p:sp>
      <p:sp>
        <p:nvSpPr>
          <p:cNvPr id="7" name="Textfeld 6"/>
          <p:cNvSpPr txBox="1"/>
          <p:nvPr/>
        </p:nvSpPr>
        <p:spPr>
          <a:xfrm>
            <a:off x="2999656" y="6433881"/>
            <a:ext cx="756084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Quelle: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Hiemke</a:t>
            </a:r>
            <a:r>
              <a:rPr kumimoji="0" lang="de-DE" sz="1200" b="0" i="0" u="none" strike="noStrike" kern="1200" cap="none" spc="0" normalizeH="0" baseline="0" noProof="0" dirty="0">
                <a:ln>
                  <a:noFill/>
                </a:ln>
                <a:solidFill>
                  <a:prstClr val="black"/>
                </a:solidFill>
                <a:effectLst/>
                <a:uLnTx/>
                <a:uFillTx/>
                <a:latin typeface="Calibri"/>
                <a:ea typeface="+mn-ea"/>
                <a:cs typeface="+mn-cs"/>
              </a:rPr>
              <a:t> C et al., Arzneimitteltherapie 2014; 32:361-370.</a:t>
            </a:r>
          </a:p>
        </p:txBody>
      </p:sp>
      <p:sp>
        <p:nvSpPr>
          <p:cNvPr id="8" name="Textfeld 7"/>
          <p:cNvSpPr txBox="1"/>
          <p:nvPr/>
        </p:nvSpPr>
        <p:spPr>
          <a:xfrm>
            <a:off x="1631504" y="6093297"/>
            <a:ext cx="89289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Klassifizierung erfolgte nach Vorgaben von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Chew</a:t>
            </a:r>
            <a:r>
              <a:rPr kumimoji="0" lang="de-DE" sz="1200" b="0" i="0" u="none" strike="noStrike" kern="1200" cap="none" spc="0" normalizeH="0" baseline="0" noProof="0" dirty="0">
                <a:ln>
                  <a:noFill/>
                </a:ln>
                <a:solidFill>
                  <a:prstClr val="black"/>
                </a:solidFill>
                <a:effectLst/>
                <a:uLnTx/>
                <a:uFillTx/>
                <a:latin typeface="Calibri"/>
                <a:ea typeface="+mn-ea"/>
                <a:cs typeface="+mn-cs"/>
              </a:rPr>
              <a:t> und Mitarbeitern [7] nach der anticholinergen Aktivität im Serum. Diese Liste wurde ergänzt durch Daten von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Lertxundi</a:t>
            </a:r>
            <a:r>
              <a:rPr kumimoji="0" lang="de-DE" sz="1200" b="0" i="0" u="none" strike="noStrike" kern="1200" cap="none" spc="0" normalizeH="0" baseline="0" noProof="0" dirty="0">
                <a:ln>
                  <a:noFill/>
                </a:ln>
                <a:solidFill>
                  <a:prstClr val="black"/>
                </a:solidFill>
                <a:effectLst/>
                <a:uLnTx/>
                <a:uFillTx/>
                <a:latin typeface="Calibri"/>
                <a:ea typeface="+mn-ea"/>
                <a:cs typeface="+mn-cs"/>
              </a:rPr>
              <a:t> und Mitarbeitern [33].</a:t>
            </a:r>
          </a:p>
        </p:txBody>
      </p:sp>
    </p:spTree>
    <p:extLst>
      <p:ext uri="{BB962C8B-B14F-4D97-AF65-F5344CB8AC3E}">
        <p14:creationId xmlns:p14="http://schemas.microsoft.com/office/powerpoint/2010/main" val="1650391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631506" y="1360591"/>
          <a:ext cx="8928993" cy="3754120"/>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4176466">
                  <a:extLst>
                    <a:ext uri="{9D8B030D-6E8A-4147-A177-3AD203B41FA5}">
                      <a16:colId xmlns:a16="http://schemas.microsoft.com/office/drawing/2014/main" val="20002"/>
                    </a:ext>
                  </a:extLst>
                </a:gridCol>
              </a:tblGrid>
              <a:tr h="370840">
                <a:tc>
                  <a:txBody>
                    <a:bodyPr/>
                    <a:lstStyle/>
                    <a:p>
                      <a:r>
                        <a:rPr lang="de-DE" sz="1200" dirty="0"/>
                        <a:t>QT-Zeit-verlängerndes Potenzial und</a:t>
                      </a:r>
                      <a:r>
                        <a:rPr lang="de-DE" sz="1200" baseline="0" dirty="0"/>
                        <a:t> Risiko für </a:t>
                      </a:r>
                      <a:r>
                        <a:rPr lang="de-DE" sz="1200" baseline="0" dirty="0" err="1"/>
                        <a:t>TdP</a:t>
                      </a:r>
                      <a:endParaRPr lang="de-DE" sz="1200" dirty="0"/>
                    </a:p>
                  </a:txBody>
                  <a:tcPr/>
                </a:tc>
                <a:tc>
                  <a:txBody>
                    <a:bodyPr/>
                    <a:lstStyle/>
                    <a:p>
                      <a:r>
                        <a:rPr lang="de-DE" sz="1200" dirty="0"/>
                        <a:t>Psychopharmaka</a:t>
                      </a:r>
                    </a:p>
                  </a:txBody>
                  <a:tcPr/>
                </a:tc>
                <a:tc>
                  <a:txBody>
                    <a:bodyPr/>
                    <a:lstStyle/>
                    <a:p>
                      <a:r>
                        <a:rPr lang="de-DE" sz="1200" dirty="0"/>
                        <a:t>Nichtpsychopharmaka</a:t>
                      </a:r>
                    </a:p>
                  </a:txBody>
                  <a:tcPr/>
                </a:tc>
                <a:extLst>
                  <a:ext uri="{0D108BD9-81ED-4DB2-BD59-A6C34878D82A}">
                    <a16:rowId xmlns:a16="http://schemas.microsoft.com/office/drawing/2014/main" val="10000"/>
                  </a:ext>
                </a:extLst>
              </a:tr>
              <a:tr h="370840">
                <a:tc>
                  <a:txBody>
                    <a:bodyPr/>
                    <a:lstStyle/>
                    <a:p>
                      <a:r>
                        <a:rPr lang="de-DE" sz="1200" dirty="0"/>
                        <a:t>Hoch</a:t>
                      </a:r>
                    </a:p>
                  </a:txBody>
                  <a:tcPr/>
                </a:tc>
                <a:tc>
                  <a:txBody>
                    <a:bodyPr/>
                    <a:lstStyle/>
                    <a:p>
                      <a:r>
                        <a:rPr lang="de-DE" sz="1200" dirty="0" err="1"/>
                        <a:t>Amitriptylin,Doxepin</a:t>
                      </a:r>
                      <a:r>
                        <a:rPr lang="de-DE" sz="1200" dirty="0"/>
                        <a:t>, </a:t>
                      </a:r>
                      <a:r>
                        <a:rPr lang="de-DE" sz="1200" dirty="0" err="1"/>
                        <a:t>Droperidol</a:t>
                      </a:r>
                      <a:r>
                        <a:rPr lang="de-DE" sz="1200" dirty="0"/>
                        <a:t>,</a:t>
                      </a:r>
                      <a:r>
                        <a:rPr lang="de-DE" sz="1200" baseline="0" dirty="0"/>
                        <a:t> </a:t>
                      </a:r>
                      <a:r>
                        <a:rPr lang="de-DE" sz="1200" baseline="0" dirty="0" err="1"/>
                        <a:t>Haloperidol</a:t>
                      </a:r>
                      <a:r>
                        <a:rPr lang="de-DE" sz="1200" baseline="0" dirty="0"/>
                        <a:t> </a:t>
                      </a:r>
                      <a:r>
                        <a:rPr lang="de-DE" sz="1200" baseline="0" dirty="0" err="1"/>
                        <a:t>i.v.</a:t>
                      </a:r>
                      <a:r>
                        <a:rPr lang="de-DE" sz="1200" baseline="0" dirty="0"/>
                        <a:t>, </a:t>
                      </a:r>
                      <a:r>
                        <a:rPr lang="de-DE" sz="1200" baseline="0" dirty="0" err="1"/>
                        <a:t>Levomepromazin</a:t>
                      </a:r>
                      <a:r>
                        <a:rPr lang="de-DE" sz="1200" baseline="0" dirty="0"/>
                        <a:t>, </a:t>
                      </a:r>
                      <a:r>
                        <a:rPr lang="de-DE" sz="1200" baseline="0" dirty="0" err="1"/>
                        <a:t>Levomethadon</a:t>
                      </a:r>
                      <a:r>
                        <a:rPr lang="de-DE" sz="1200" baseline="0" dirty="0"/>
                        <a:t>, Methadon, </a:t>
                      </a:r>
                      <a:r>
                        <a:rPr lang="de-DE" sz="1200" baseline="0" dirty="0" err="1"/>
                        <a:t>Pimozid</a:t>
                      </a:r>
                      <a:r>
                        <a:rPr lang="de-DE" sz="1200" baseline="0" dirty="0"/>
                        <a:t>, </a:t>
                      </a:r>
                      <a:r>
                        <a:rPr lang="de-DE" sz="1200" baseline="0" dirty="0" err="1"/>
                        <a:t>Sertindol</a:t>
                      </a:r>
                      <a:r>
                        <a:rPr lang="de-DE" sz="1200" baseline="0" dirty="0"/>
                        <a:t>, </a:t>
                      </a:r>
                      <a:r>
                        <a:rPr lang="de-DE" sz="1200" baseline="0" dirty="0" err="1"/>
                        <a:t>Thioridazin</a:t>
                      </a:r>
                      <a:endParaRPr lang="de-DE" sz="1200" dirty="0"/>
                    </a:p>
                  </a:txBody>
                  <a:tcPr/>
                </a:tc>
                <a:tc>
                  <a:txBody>
                    <a:bodyPr/>
                    <a:lstStyle/>
                    <a:p>
                      <a:r>
                        <a:rPr lang="de-DE" sz="1200" dirty="0" err="1"/>
                        <a:t>Amiodaron</a:t>
                      </a:r>
                      <a:r>
                        <a:rPr lang="de-DE" sz="1200" dirty="0"/>
                        <a:t>,</a:t>
                      </a:r>
                      <a:r>
                        <a:rPr lang="de-DE" sz="1200" baseline="0" dirty="0"/>
                        <a:t> </a:t>
                      </a:r>
                      <a:r>
                        <a:rPr lang="de-DE" sz="1200" baseline="0" dirty="0" err="1"/>
                        <a:t>Arsentrioxid</a:t>
                      </a:r>
                      <a:r>
                        <a:rPr lang="de-DE" sz="1200" baseline="0" dirty="0"/>
                        <a:t>, </a:t>
                      </a:r>
                      <a:r>
                        <a:rPr lang="de-DE" sz="1200" baseline="0" dirty="0" err="1"/>
                        <a:t>Astemizol</a:t>
                      </a:r>
                      <a:r>
                        <a:rPr lang="de-DE" sz="1200" baseline="0" dirty="0"/>
                        <a:t>, </a:t>
                      </a:r>
                      <a:r>
                        <a:rPr lang="de-DE" sz="1200" baseline="0" dirty="0" err="1"/>
                        <a:t>Azithromycin</a:t>
                      </a:r>
                      <a:r>
                        <a:rPr lang="de-DE" sz="1200" baseline="0" dirty="0"/>
                        <a:t>, </a:t>
                      </a:r>
                      <a:r>
                        <a:rPr lang="de-DE" sz="1200" baseline="0" dirty="0" err="1"/>
                        <a:t>Bepridil</a:t>
                      </a:r>
                      <a:r>
                        <a:rPr lang="de-DE" sz="1200" baseline="0" dirty="0"/>
                        <a:t>, </a:t>
                      </a:r>
                      <a:r>
                        <a:rPr lang="de-DE" sz="1200" baseline="0" dirty="0" err="1"/>
                        <a:t>Bretylium</a:t>
                      </a:r>
                      <a:r>
                        <a:rPr lang="de-DE" sz="1200" baseline="0" dirty="0"/>
                        <a:t>, </a:t>
                      </a:r>
                      <a:r>
                        <a:rPr lang="de-DE" sz="1200" baseline="0" dirty="0" err="1"/>
                        <a:t>Chinidin</a:t>
                      </a:r>
                      <a:r>
                        <a:rPr lang="de-DE" sz="1200" baseline="0" dirty="0"/>
                        <a:t>, </a:t>
                      </a:r>
                      <a:r>
                        <a:rPr lang="de-DE" sz="1200" baseline="0" dirty="0" err="1"/>
                        <a:t>Chloroquin</a:t>
                      </a:r>
                      <a:r>
                        <a:rPr lang="de-DE" sz="1200" baseline="0" dirty="0"/>
                        <a:t>, </a:t>
                      </a:r>
                      <a:r>
                        <a:rPr lang="de-DE" sz="1200" baseline="0" dirty="0" err="1"/>
                        <a:t>Cisaprid</a:t>
                      </a:r>
                      <a:r>
                        <a:rPr lang="de-DE" sz="1200" baseline="0" dirty="0"/>
                        <a:t>, </a:t>
                      </a:r>
                      <a:r>
                        <a:rPr lang="de-DE" sz="1200" baseline="0" dirty="0" err="1"/>
                        <a:t>Clarithromycin</a:t>
                      </a:r>
                      <a:r>
                        <a:rPr lang="de-DE" sz="1200" baseline="0" dirty="0"/>
                        <a:t>, </a:t>
                      </a:r>
                      <a:r>
                        <a:rPr lang="de-DE" sz="1200" baseline="0" dirty="0" err="1"/>
                        <a:t>Diltiazem</a:t>
                      </a:r>
                      <a:r>
                        <a:rPr lang="de-DE" sz="1200" baseline="0" dirty="0"/>
                        <a:t>, </a:t>
                      </a:r>
                      <a:r>
                        <a:rPr lang="de-DE" sz="1200" baseline="0" dirty="0" err="1"/>
                        <a:t>Disopyramid</a:t>
                      </a:r>
                      <a:r>
                        <a:rPr lang="de-DE" sz="1200" baseline="0" dirty="0"/>
                        <a:t>, </a:t>
                      </a:r>
                      <a:r>
                        <a:rPr lang="de-DE" sz="1200" baseline="0" dirty="0" err="1"/>
                        <a:t>Dofetilid</a:t>
                      </a:r>
                      <a:r>
                        <a:rPr lang="de-DE" sz="1200" baseline="0" dirty="0"/>
                        <a:t>, </a:t>
                      </a:r>
                      <a:r>
                        <a:rPr lang="de-DE" sz="1200" baseline="0" dirty="0" err="1"/>
                        <a:t>Domperidon</a:t>
                      </a:r>
                      <a:r>
                        <a:rPr lang="de-DE" sz="1200" baseline="0" dirty="0"/>
                        <a:t>, </a:t>
                      </a:r>
                      <a:r>
                        <a:rPr lang="de-DE" sz="1200" baseline="0" dirty="0" err="1"/>
                        <a:t>Erythromycin</a:t>
                      </a:r>
                      <a:r>
                        <a:rPr lang="de-DE" sz="1200" baseline="0" dirty="0"/>
                        <a:t>, </a:t>
                      </a:r>
                      <a:r>
                        <a:rPr lang="de-DE" sz="1200" baseline="0" dirty="0" err="1"/>
                        <a:t>Flecainid</a:t>
                      </a:r>
                      <a:r>
                        <a:rPr lang="de-DE" sz="1200" baseline="0" dirty="0"/>
                        <a:t>, </a:t>
                      </a:r>
                      <a:r>
                        <a:rPr lang="de-DE" sz="1200" baseline="0" dirty="0" err="1"/>
                        <a:t>Gallopamil</a:t>
                      </a:r>
                      <a:r>
                        <a:rPr lang="de-DE" sz="1200" baseline="0" dirty="0"/>
                        <a:t>, </a:t>
                      </a:r>
                      <a:r>
                        <a:rPr lang="de-DE" sz="1200" baseline="0" dirty="0" err="1"/>
                        <a:t>Halofantrin</a:t>
                      </a:r>
                      <a:r>
                        <a:rPr lang="de-DE" sz="1200" baseline="0" dirty="0"/>
                        <a:t>, </a:t>
                      </a:r>
                      <a:r>
                        <a:rPr lang="de-DE" sz="1200" baseline="0" dirty="0" err="1"/>
                        <a:t>Ibutilid</a:t>
                      </a:r>
                      <a:r>
                        <a:rPr lang="de-DE" sz="1200" baseline="0" dirty="0"/>
                        <a:t>, </a:t>
                      </a:r>
                      <a:r>
                        <a:rPr lang="de-DE" sz="1200" baseline="0" dirty="0" err="1"/>
                        <a:t>Moxifloxacin</a:t>
                      </a:r>
                      <a:r>
                        <a:rPr lang="de-DE" sz="1200" baseline="0" dirty="0"/>
                        <a:t>, </a:t>
                      </a:r>
                      <a:r>
                        <a:rPr lang="de-DE" sz="1200" baseline="0" dirty="0" err="1"/>
                        <a:t>Pentamidin</a:t>
                      </a:r>
                      <a:r>
                        <a:rPr lang="de-DE" sz="1200" baseline="0" dirty="0"/>
                        <a:t>, </a:t>
                      </a:r>
                      <a:r>
                        <a:rPr lang="de-DE" sz="1200" baseline="0" dirty="0" err="1"/>
                        <a:t>Probucol</a:t>
                      </a:r>
                      <a:r>
                        <a:rPr lang="de-DE" sz="1200" baseline="0" dirty="0"/>
                        <a:t>, </a:t>
                      </a:r>
                      <a:r>
                        <a:rPr lang="de-DE" sz="1200" baseline="0" dirty="0" err="1"/>
                        <a:t>Pracain</a:t>
                      </a:r>
                      <a:r>
                        <a:rPr lang="de-DE" sz="1200" baseline="0" dirty="0"/>
                        <a:t>, </a:t>
                      </a:r>
                      <a:r>
                        <a:rPr lang="de-DE" sz="1200" baseline="0" dirty="0" err="1"/>
                        <a:t>Sevofluran</a:t>
                      </a:r>
                      <a:r>
                        <a:rPr lang="de-DE" sz="1200" baseline="0" dirty="0"/>
                        <a:t>, </a:t>
                      </a:r>
                      <a:r>
                        <a:rPr lang="de-DE" sz="1200" baseline="0" dirty="0" err="1"/>
                        <a:t>Sotalol</a:t>
                      </a:r>
                      <a:r>
                        <a:rPr lang="de-DE" sz="1200" baseline="0" dirty="0"/>
                        <a:t>, </a:t>
                      </a:r>
                      <a:r>
                        <a:rPr lang="de-DE" sz="1200" baseline="0" dirty="0" err="1"/>
                        <a:t>Sparfloxacin</a:t>
                      </a:r>
                      <a:r>
                        <a:rPr lang="de-DE" sz="1200" baseline="0" dirty="0"/>
                        <a:t>, </a:t>
                      </a:r>
                      <a:r>
                        <a:rPr lang="de-DE" sz="1200" baseline="0" dirty="0" err="1"/>
                        <a:t>Terfenadin</a:t>
                      </a:r>
                      <a:r>
                        <a:rPr lang="de-DE" sz="1200" baseline="0" dirty="0"/>
                        <a:t>, </a:t>
                      </a:r>
                      <a:r>
                        <a:rPr lang="de-DE" sz="1200" baseline="0" dirty="0" err="1"/>
                        <a:t>Tiaprid</a:t>
                      </a:r>
                      <a:r>
                        <a:rPr lang="de-DE" sz="1200" baseline="0" dirty="0"/>
                        <a:t>, </a:t>
                      </a:r>
                      <a:r>
                        <a:rPr lang="de-DE" sz="1200" baseline="0" dirty="0" err="1"/>
                        <a:t>Vandetanib</a:t>
                      </a:r>
                      <a:r>
                        <a:rPr lang="de-DE" sz="1200" baseline="0" dirty="0"/>
                        <a:t>, </a:t>
                      </a:r>
                      <a:r>
                        <a:rPr lang="de-DE" sz="1200" baseline="0" dirty="0" err="1"/>
                        <a:t>Verapamil</a:t>
                      </a:r>
                      <a:r>
                        <a:rPr lang="de-DE" sz="1200" baseline="0" dirty="0"/>
                        <a:t>, </a:t>
                      </a:r>
                      <a:r>
                        <a:rPr lang="de-DE" sz="1200" baseline="0" dirty="0" err="1"/>
                        <a:t>Vernakalant</a:t>
                      </a:r>
                      <a:endParaRPr lang="de-DE" sz="1200" dirty="0"/>
                    </a:p>
                  </a:txBody>
                  <a:tcPr/>
                </a:tc>
                <a:extLst>
                  <a:ext uri="{0D108BD9-81ED-4DB2-BD59-A6C34878D82A}">
                    <a16:rowId xmlns:a16="http://schemas.microsoft.com/office/drawing/2014/main" val="10001"/>
                  </a:ext>
                </a:extLst>
              </a:tr>
              <a:tr h="370840">
                <a:tc>
                  <a:txBody>
                    <a:bodyPr/>
                    <a:lstStyle/>
                    <a:p>
                      <a:r>
                        <a:rPr lang="de-DE" sz="1200" dirty="0"/>
                        <a:t>Moderat</a:t>
                      </a:r>
                    </a:p>
                  </a:txBody>
                  <a:tcPr/>
                </a:tc>
                <a:tc>
                  <a:txBody>
                    <a:bodyPr/>
                    <a:lstStyle/>
                    <a:p>
                      <a:r>
                        <a:rPr lang="de-DE" sz="1200" dirty="0" err="1"/>
                        <a:t>Amisulprid</a:t>
                      </a:r>
                      <a:r>
                        <a:rPr lang="de-DE" sz="1200" dirty="0"/>
                        <a:t>, </a:t>
                      </a:r>
                      <a:r>
                        <a:rPr lang="de-DE" sz="1200" dirty="0" err="1"/>
                        <a:t>Citaloprom</a:t>
                      </a:r>
                      <a:r>
                        <a:rPr lang="de-DE" sz="1200" dirty="0"/>
                        <a:t>, </a:t>
                      </a:r>
                      <a:r>
                        <a:rPr lang="de-DE" sz="1200" dirty="0" err="1"/>
                        <a:t>Clozapin</a:t>
                      </a:r>
                      <a:r>
                        <a:rPr lang="de-DE" sz="1200" dirty="0"/>
                        <a:t>, </a:t>
                      </a:r>
                      <a:r>
                        <a:rPr lang="de-DE" sz="1200" dirty="0" err="1"/>
                        <a:t>Doxylamin</a:t>
                      </a:r>
                      <a:r>
                        <a:rPr lang="de-DE" sz="1200" dirty="0"/>
                        <a:t>, </a:t>
                      </a:r>
                      <a:r>
                        <a:rPr lang="de-DE" sz="1200" dirty="0" err="1"/>
                        <a:t>Escitalopram</a:t>
                      </a:r>
                      <a:r>
                        <a:rPr lang="de-DE" sz="1200" dirty="0"/>
                        <a:t>,</a:t>
                      </a:r>
                      <a:r>
                        <a:rPr lang="de-DE" sz="1200" baseline="0" dirty="0"/>
                        <a:t> Lithium, </a:t>
                      </a:r>
                      <a:r>
                        <a:rPr lang="de-DE" sz="1200" baseline="0" dirty="0" err="1"/>
                        <a:t>Melperon</a:t>
                      </a:r>
                      <a:r>
                        <a:rPr lang="de-DE" sz="1200" baseline="0" dirty="0"/>
                        <a:t>, </a:t>
                      </a:r>
                      <a:r>
                        <a:rPr lang="de-DE" sz="1200" baseline="0" dirty="0" err="1"/>
                        <a:t>Mianserin</a:t>
                      </a:r>
                      <a:r>
                        <a:rPr lang="de-DE" sz="1200" baseline="0" dirty="0"/>
                        <a:t>, </a:t>
                      </a:r>
                      <a:r>
                        <a:rPr lang="de-DE" sz="1200" baseline="0" dirty="0" err="1"/>
                        <a:t>Nortriptylin</a:t>
                      </a:r>
                      <a:r>
                        <a:rPr lang="de-DE" sz="1200" baseline="0" dirty="0"/>
                        <a:t>, </a:t>
                      </a:r>
                      <a:r>
                        <a:rPr lang="de-DE" sz="1200" baseline="0" dirty="0" err="1"/>
                        <a:t>Paliperidon</a:t>
                      </a:r>
                      <a:r>
                        <a:rPr lang="de-DE" sz="1200" baseline="0" dirty="0"/>
                        <a:t>, </a:t>
                      </a:r>
                      <a:r>
                        <a:rPr lang="de-DE" sz="1200" baseline="0" dirty="0" err="1"/>
                        <a:t>Promethazin</a:t>
                      </a:r>
                      <a:r>
                        <a:rPr lang="de-DE" sz="1200" baseline="0" dirty="0"/>
                        <a:t>, </a:t>
                      </a:r>
                      <a:r>
                        <a:rPr lang="de-DE" sz="1200" baseline="0" dirty="0" err="1"/>
                        <a:t>Quetiapin</a:t>
                      </a:r>
                      <a:r>
                        <a:rPr lang="de-DE" sz="1200" baseline="0" dirty="0"/>
                        <a:t>, </a:t>
                      </a:r>
                      <a:r>
                        <a:rPr lang="de-DE" sz="1200" baseline="0" dirty="0" err="1"/>
                        <a:t>Risperidon</a:t>
                      </a:r>
                      <a:r>
                        <a:rPr lang="de-DE" sz="1200" baseline="0" dirty="0"/>
                        <a:t>, </a:t>
                      </a:r>
                      <a:r>
                        <a:rPr lang="de-DE" sz="1200" baseline="0" dirty="0" err="1"/>
                        <a:t>Venlafaxin</a:t>
                      </a:r>
                      <a:r>
                        <a:rPr lang="de-DE" sz="1200" baseline="0" dirty="0"/>
                        <a:t>, </a:t>
                      </a:r>
                      <a:r>
                        <a:rPr lang="de-DE" sz="1200" baseline="0" dirty="0" err="1"/>
                        <a:t>Ziprasidion</a:t>
                      </a:r>
                      <a:endParaRPr lang="de-DE" sz="1200" dirty="0"/>
                    </a:p>
                  </a:txBody>
                  <a:tcPr/>
                </a:tc>
                <a:tc>
                  <a:txBody>
                    <a:bodyPr/>
                    <a:lstStyle/>
                    <a:p>
                      <a:r>
                        <a:rPr lang="de-DE" sz="1200" dirty="0" err="1"/>
                        <a:t>Alfuzosin</a:t>
                      </a:r>
                      <a:r>
                        <a:rPr lang="de-DE" sz="1200" dirty="0"/>
                        <a:t>, </a:t>
                      </a:r>
                      <a:r>
                        <a:rPr lang="de-DE" sz="1200" dirty="0" err="1"/>
                        <a:t>Artenimol</a:t>
                      </a:r>
                      <a:r>
                        <a:rPr lang="de-DE" sz="1200" dirty="0"/>
                        <a:t>, </a:t>
                      </a:r>
                      <a:r>
                        <a:rPr lang="de-DE" sz="1200" dirty="0" err="1"/>
                        <a:t>Atazanavir</a:t>
                      </a:r>
                      <a:r>
                        <a:rPr lang="de-DE" sz="1200" dirty="0"/>
                        <a:t>, </a:t>
                      </a:r>
                      <a:r>
                        <a:rPr lang="de-DE" sz="1200" dirty="0" err="1"/>
                        <a:t>Dolasetron</a:t>
                      </a:r>
                      <a:r>
                        <a:rPr lang="de-DE" sz="1200" dirty="0"/>
                        <a:t>, </a:t>
                      </a:r>
                      <a:r>
                        <a:rPr lang="de-DE" sz="1200" dirty="0" err="1"/>
                        <a:t>Dronedaron</a:t>
                      </a:r>
                      <a:r>
                        <a:rPr lang="de-DE" sz="1200" dirty="0"/>
                        <a:t>, </a:t>
                      </a:r>
                      <a:r>
                        <a:rPr lang="de-DE" sz="1200" dirty="0" err="1"/>
                        <a:t>Eribulin</a:t>
                      </a:r>
                      <a:r>
                        <a:rPr lang="de-DE" sz="1200" dirty="0"/>
                        <a:t>, </a:t>
                      </a:r>
                      <a:r>
                        <a:rPr lang="de-DE" sz="1200" dirty="0" err="1"/>
                        <a:t>Famotidin</a:t>
                      </a:r>
                      <a:r>
                        <a:rPr lang="de-DE" sz="1200" dirty="0"/>
                        <a:t>, </a:t>
                      </a:r>
                      <a:r>
                        <a:rPr lang="de-DE" sz="1200" dirty="0" err="1"/>
                        <a:t>Felbamat</a:t>
                      </a:r>
                      <a:r>
                        <a:rPr lang="de-DE" sz="1200" dirty="0"/>
                        <a:t>, </a:t>
                      </a:r>
                      <a:r>
                        <a:rPr lang="de-DE" sz="1200" dirty="0" err="1"/>
                        <a:t>Fingolimod</a:t>
                      </a:r>
                      <a:r>
                        <a:rPr lang="de-DE" sz="1200" dirty="0"/>
                        <a:t>, </a:t>
                      </a:r>
                      <a:r>
                        <a:rPr lang="de-DE" sz="1200" dirty="0" err="1"/>
                        <a:t>Foscarnet</a:t>
                      </a:r>
                      <a:r>
                        <a:rPr lang="de-DE" sz="1200" dirty="0"/>
                        <a:t>, </a:t>
                      </a:r>
                      <a:r>
                        <a:rPr lang="de-DE" sz="1200" dirty="0" err="1"/>
                        <a:t>Granisetron</a:t>
                      </a:r>
                      <a:r>
                        <a:rPr lang="de-DE" sz="1200" dirty="0"/>
                        <a:t>, </a:t>
                      </a:r>
                      <a:r>
                        <a:rPr lang="de-DE" sz="1200" dirty="0" err="1"/>
                        <a:t>Indapamid</a:t>
                      </a:r>
                      <a:r>
                        <a:rPr lang="de-DE" sz="1200" dirty="0"/>
                        <a:t>, </a:t>
                      </a:r>
                      <a:r>
                        <a:rPr lang="de-DE" sz="1200" dirty="0" err="1"/>
                        <a:t>Isradipin</a:t>
                      </a:r>
                      <a:r>
                        <a:rPr lang="de-DE" sz="1200" dirty="0"/>
                        <a:t>, </a:t>
                      </a:r>
                      <a:r>
                        <a:rPr lang="de-DE" sz="1200" dirty="0" err="1"/>
                        <a:t>Lapatinib</a:t>
                      </a:r>
                      <a:r>
                        <a:rPr lang="de-DE" sz="1200" dirty="0"/>
                        <a:t>, </a:t>
                      </a:r>
                      <a:r>
                        <a:rPr lang="de-DE" sz="1200" dirty="0" err="1"/>
                        <a:t>Levofloxacin</a:t>
                      </a:r>
                      <a:r>
                        <a:rPr lang="de-DE" sz="1200" dirty="0"/>
                        <a:t>, </a:t>
                      </a:r>
                      <a:r>
                        <a:rPr lang="de-DE" sz="1200" dirty="0" err="1"/>
                        <a:t>Moexipril</a:t>
                      </a:r>
                      <a:r>
                        <a:rPr lang="de-DE" sz="1200" dirty="0"/>
                        <a:t>, </a:t>
                      </a:r>
                      <a:r>
                        <a:rPr lang="de-DE" sz="1200" dirty="0" err="1"/>
                        <a:t>Nicardipin</a:t>
                      </a:r>
                      <a:r>
                        <a:rPr lang="de-DE" sz="1200" dirty="0"/>
                        <a:t>, </a:t>
                      </a:r>
                      <a:r>
                        <a:rPr lang="de-DE" sz="1200" dirty="0" err="1"/>
                        <a:t>Ofloxacin</a:t>
                      </a:r>
                      <a:r>
                        <a:rPr lang="de-DE" sz="1200" dirty="0"/>
                        <a:t>, </a:t>
                      </a:r>
                      <a:r>
                        <a:rPr lang="de-DE" sz="1200" dirty="0" err="1"/>
                        <a:t>Ondansetron</a:t>
                      </a:r>
                      <a:r>
                        <a:rPr lang="de-DE" sz="1200" dirty="0"/>
                        <a:t>, Oxytocin, </a:t>
                      </a:r>
                      <a:r>
                        <a:rPr lang="de-DE" sz="1200" dirty="0" err="1"/>
                        <a:t>Pasireotid</a:t>
                      </a:r>
                      <a:r>
                        <a:rPr lang="de-DE" sz="1200" dirty="0"/>
                        <a:t>, </a:t>
                      </a:r>
                      <a:r>
                        <a:rPr lang="de-DE" sz="1200" dirty="0" err="1"/>
                        <a:t>Perflutren</a:t>
                      </a:r>
                      <a:r>
                        <a:rPr lang="de-DE" sz="1200" dirty="0"/>
                        <a:t>, </a:t>
                      </a:r>
                      <a:r>
                        <a:rPr lang="de-DE" sz="1200" dirty="0" err="1"/>
                        <a:t>Ranolazin</a:t>
                      </a:r>
                      <a:r>
                        <a:rPr lang="de-DE" sz="1200" dirty="0"/>
                        <a:t>, </a:t>
                      </a:r>
                      <a:r>
                        <a:rPr lang="de-DE" sz="1200" dirty="0" err="1"/>
                        <a:t>Roxithromycin</a:t>
                      </a:r>
                      <a:r>
                        <a:rPr lang="de-DE" sz="1200" dirty="0"/>
                        <a:t>, </a:t>
                      </a:r>
                      <a:r>
                        <a:rPr lang="de-DE" sz="1200" dirty="0" err="1"/>
                        <a:t>Saquinavir</a:t>
                      </a:r>
                      <a:r>
                        <a:rPr lang="de-DE" sz="1200" dirty="0"/>
                        <a:t>, </a:t>
                      </a:r>
                      <a:r>
                        <a:rPr lang="de-DE" sz="1200" dirty="0" err="1"/>
                        <a:t>Sunitinib</a:t>
                      </a:r>
                      <a:r>
                        <a:rPr lang="de-DE" sz="1200" dirty="0"/>
                        <a:t>, </a:t>
                      </a:r>
                      <a:r>
                        <a:rPr lang="de-DE" sz="1200" dirty="0" err="1"/>
                        <a:t>Tacrolimus</a:t>
                      </a:r>
                      <a:r>
                        <a:rPr lang="de-DE" sz="1200" dirty="0"/>
                        <a:t>, Tamoxifen, </a:t>
                      </a:r>
                      <a:r>
                        <a:rPr lang="de-DE" sz="1200" dirty="0" err="1"/>
                        <a:t>Telithromycin</a:t>
                      </a:r>
                      <a:r>
                        <a:rPr lang="de-DE" sz="1200" dirty="0"/>
                        <a:t>,</a:t>
                      </a:r>
                      <a:r>
                        <a:rPr lang="de-DE" sz="1200" baseline="0" dirty="0"/>
                        <a:t> </a:t>
                      </a:r>
                      <a:r>
                        <a:rPr lang="de-DE" sz="1200" baseline="0" dirty="0" err="1"/>
                        <a:t>Tizanidin</a:t>
                      </a:r>
                      <a:r>
                        <a:rPr lang="de-DE" sz="1200" baseline="0" dirty="0"/>
                        <a:t>, </a:t>
                      </a:r>
                      <a:r>
                        <a:rPr lang="de-DE" sz="1200" baseline="0" dirty="0" err="1"/>
                        <a:t>Tolterodin</a:t>
                      </a:r>
                      <a:r>
                        <a:rPr lang="de-DE" sz="1200" baseline="0" dirty="0"/>
                        <a:t>, </a:t>
                      </a:r>
                      <a:r>
                        <a:rPr lang="de-DE" sz="1200" baseline="0" dirty="0" err="1"/>
                        <a:t>Vardenafil</a:t>
                      </a:r>
                      <a:r>
                        <a:rPr lang="de-DE" sz="1200" baseline="0" dirty="0"/>
                        <a:t>, </a:t>
                      </a:r>
                      <a:r>
                        <a:rPr lang="de-DE" sz="1200" baseline="0" dirty="0" err="1"/>
                        <a:t>Voriconazol</a:t>
                      </a:r>
                      <a:endParaRPr lang="de-DE" sz="1200" dirty="0"/>
                    </a:p>
                  </a:txBody>
                  <a:tcPr/>
                </a:tc>
                <a:extLst>
                  <a:ext uri="{0D108BD9-81ED-4DB2-BD59-A6C34878D82A}">
                    <a16:rowId xmlns:a16="http://schemas.microsoft.com/office/drawing/2014/main" val="10002"/>
                  </a:ext>
                </a:extLst>
              </a:tr>
              <a:tr h="370840">
                <a:tc>
                  <a:txBody>
                    <a:bodyPr/>
                    <a:lstStyle/>
                    <a:p>
                      <a:r>
                        <a:rPr lang="de-DE" sz="1200" dirty="0"/>
                        <a:t>Gerin</a:t>
                      </a:r>
                      <a:r>
                        <a:rPr lang="de-DE" sz="1200" baseline="0" dirty="0"/>
                        <a:t> oder fehlend</a:t>
                      </a:r>
                      <a:endParaRPr lang="de-DE" sz="1200" dirty="0"/>
                    </a:p>
                  </a:txBody>
                  <a:tcPr/>
                </a:tc>
                <a:tc>
                  <a:txBody>
                    <a:bodyPr/>
                    <a:lstStyle/>
                    <a:p>
                      <a:r>
                        <a:rPr lang="de-DE" sz="1200" dirty="0" err="1"/>
                        <a:t>Aripiprazol</a:t>
                      </a:r>
                      <a:r>
                        <a:rPr lang="de-DE" sz="1200" dirty="0"/>
                        <a:t>,</a:t>
                      </a:r>
                      <a:r>
                        <a:rPr lang="de-DE" sz="1200" baseline="0" dirty="0"/>
                        <a:t> </a:t>
                      </a:r>
                      <a:r>
                        <a:rPr lang="de-DE" sz="1200" baseline="0" dirty="0" err="1"/>
                        <a:t>Agomelatin</a:t>
                      </a:r>
                      <a:r>
                        <a:rPr lang="de-DE" sz="1200" baseline="0" dirty="0"/>
                        <a:t>, </a:t>
                      </a:r>
                      <a:r>
                        <a:rPr lang="de-DE" sz="1200" baseline="0" dirty="0" err="1"/>
                        <a:t>Bupropion</a:t>
                      </a:r>
                      <a:r>
                        <a:rPr lang="de-DE" sz="1200" baseline="0" dirty="0"/>
                        <a:t>, </a:t>
                      </a:r>
                      <a:r>
                        <a:rPr lang="de-DE" sz="1200" baseline="0" dirty="0" err="1"/>
                        <a:t>Olanzapin</a:t>
                      </a:r>
                      <a:endParaRPr lang="de-DE" sz="1200" dirty="0"/>
                    </a:p>
                  </a:txBody>
                  <a:tcPr/>
                </a:tc>
                <a:tc>
                  <a:txBody>
                    <a:bodyPr/>
                    <a:lstStyle/>
                    <a:p>
                      <a:endParaRPr lang="de-DE" sz="1200" dirty="0"/>
                    </a:p>
                  </a:txBody>
                  <a:tcPr/>
                </a:tc>
                <a:extLst>
                  <a:ext uri="{0D108BD9-81ED-4DB2-BD59-A6C34878D82A}">
                    <a16:rowId xmlns:a16="http://schemas.microsoft.com/office/drawing/2014/main" val="10003"/>
                  </a:ext>
                </a:extLst>
              </a:tr>
            </a:tbl>
          </a:graphicData>
        </a:graphic>
      </p:graphicFrame>
      <p:sp>
        <p:nvSpPr>
          <p:cNvPr id="5" name="Textfeld 4"/>
          <p:cNvSpPr txBox="1"/>
          <p:nvPr/>
        </p:nvSpPr>
        <p:spPr>
          <a:xfrm>
            <a:off x="1524000" y="4615"/>
            <a:ext cx="90364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srgbClr val="4472C4"/>
                </a:solidFill>
                <a:effectLst/>
                <a:uLnTx/>
                <a:uFillTx/>
                <a:latin typeface="Calibri Light" panose="020F0302020204030204"/>
                <a:ea typeface="+mn-ea"/>
                <a:cs typeface="+mn-cs"/>
              </a:rPr>
              <a:t>QT</a:t>
            </a:r>
            <a:r>
              <a:rPr kumimoji="0" lang="de-DE" sz="2400" b="0" i="0" u="none" strike="noStrike" kern="1200" cap="none" spc="0" normalizeH="0" baseline="0" noProof="0" dirty="0">
                <a:ln>
                  <a:noFill/>
                </a:ln>
                <a:solidFill>
                  <a:srgbClr val="4472C4"/>
                </a:solidFill>
                <a:effectLst/>
                <a:uLnTx/>
                <a:uFillTx/>
                <a:latin typeface="Calibri Light" panose="020F0302020204030204"/>
                <a:ea typeface="+mn-ea"/>
                <a:cs typeface="+mn-cs"/>
              </a:rPr>
              <a:t>-Zeit-verlängerndes Potenzial und Risiko für </a:t>
            </a:r>
            <a:r>
              <a:rPr kumimoji="0" lang="de-DE" sz="2400" b="0" i="0" u="none" strike="noStrike" kern="1200" cap="none" spc="0" normalizeH="0" baseline="0" noProof="0" dirty="0" err="1">
                <a:ln>
                  <a:noFill/>
                </a:ln>
                <a:solidFill>
                  <a:srgbClr val="4472C4"/>
                </a:solidFill>
                <a:effectLst/>
                <a:uLnTx/>
                <a:uFillTx/>
                <a:latin typeface="Calibri Light" panose="020F0302020204030204"/>
                <a:ea typeface="+mn-ea"/>
                <a:cs typeface="+mn-cs"/>
              </a:rPr>
              <a:t>Torsade</a:t>
            </a:r>
            <a:r>
              <a:rPr kumimoji="0" lang="de-DE" sz="2400" b="0" i="0" u="none" strike="noStrike" kern="1200" cap="none" spc="0" normalizeH="0" baseline="0" noProof="0" dirty="0">
                <a:ln>
                  <a:noFill/>
                </a:ln>
                <a:solidFill>
                  <a:srgbClr val="4472C4"/>
                </a:solidFill>
                <a:effectLst/>
                <a:uLnTx/>
                <a:uFillTx/>
                <a:latin typeface="Calibri Light" panose="020F0302020204030204"/>
                <a:ea typeface="+mn-ea"/>
                <a:cs typeface="+mn-cs"/>
              </a:rPr>
              <a:t> de </a:t>
            </a:r>
            <a:r>
              <a:rPr kumimoji="0" lang="de-DE" sz="2400" b="0" i="0" u="none" strike="noStrike" kern="1200" cap="none" spc="0" normalizeH="0" baseline="0" noProof="0" dirty="0" err="1">
                <a:ln>
                  <a:noFill/>
                </a:ln>
                <a:solidFill>
                  <a:srgbClr val="4472C4"/>
                </a:solidFill>
                <a:effectLst/>
                <a:uLnTx/>
                <a:uFillTx/>
                <a:latin typeface="Calibri Light" panose="020F0302020204030204"/>
                <a:ea typeface="+mn-ea"/>
                <a:cs typeface="+mn-cs"/>
              </a:rPr>
              <a:t>pointes</a:t>
            </a:r>
            <a:r>
              <a:rPr kumimoji="0" lang="de-DE" sz="2400" b="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de-DE" sz="2400" b="0" i="0" u="none" strike="noStrike" kern="1200" cap="none" spc="0" normalizeH="0" baseline="0" noProof="0" dirty="0" err="1">
                <a:ln>
                  <a:noFill/>
                </a:ln>
                <a:solidFill>
                  <a:srgbClr val="4472C4"/>
                </a:solidFill>
                <a:effectLst/>
                <a:uLnTx/>
                <a:uFillTx/>
                <a:latin typeface="Calibri Light" panose="020F0302020204030204"/>
                <a:ea typeface="+mn-ea"/>
                <a:cs typeface="+mn-cs"/>
              </a:rPr>
              <a:t>TdP</a:t>
            </a:r>
            <a:r>
              <a:rPr kumimoji="0" lang="de-DE" sz="2400" b="0" i="0" u="none" strike="noStrike" kern="1200" cap="none" spc="0" normalizeH="0" baseline="0" noProof="0" dirty="0">
                <a:ln>
                  <a:noFill/>
                </a:ln>
                <a:solidFill>
                  <a:srgbClr val="4472C4"/>
                </a:solidFill>
                <a:effectLst/>
                <a:uLnTx/>
                <a:uFillTx/>
                <a:latin typeface="Calibri Light" panose="020F0302020204030204"/>
                <a:ea typeface="+mn-ea"/>
                <a:cs typeface="+mn-cs"/>
              </a:rPr>
              <a:t>) bei Kombination von Psychopharmaka und Nichtpsychopharmaka</a:t>
            </a:r>
          </a:p>
        </p:txBody>
      </p:sp>
      <p:sp>
        <p:nvSpPr>
          <p:cNvPr id="6" name="Textfeld 5"/>
          <p:cNvSpPr txBox="1"/>
          <p:nvPr/>
        </p:nvSpPr>
        <p:spPr>
          <a:xfrm>
            <a:off x="1631504" y="5108992"/>
            <a:ext cx="89289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Klassifizierung erfolgte nach der Skala von AZCERT (University-</a:t>
            </a:r>
            <a:r>
              <a:rPr kumimoji="0" lang="de-DE" sz="1200" b="0" i="0" u="none" strike="noStrike" kern="1200" cap="none" spc="0" normalizeH="0" baseline="0" noProof="0" dirty="0" err="1">
                <a:ln>
                  <a:noFill/>
                </a:ln>
                <a:solidFill>
                  <a:prstClr val="black"/>
                </a:solidFill>
                <a:effectLst/>
                <a:uLnTx/>
                <a:uFillTx/>
                <a:latin typeface="Calibri"/>
                <a:ea typeface="+mn-ea"/>
                <a:cs typeface="+mn-cs"/>
              </a:rPr>
              <a:t>based</a:t>
            </a:r>
            <a:r>
              <a:rPr kumimoji="0" lang="de-DE" sz="1200" b="0" i="0" u="none" strike="noStrike" kern="1200" cap="none" spc="0" normalizeH="0" baseline="0" noProof="0" dirty="0">
                <a:ln>
                  <a:noFill/>
                </a:ln>
                <a:solidFill>
                  <a:prstClr val="black"/>
                </a:solidFill>
                <a:effectLst/>
                <a:uLnTx/>
                <a:uFillTx/>
                <a:latin typeface="Calibri"/>
                <a:ea typeface="+mn-ea"/>
                <a:cs typeface="+mn-cs"/>
              </a:rPr>
              <a:t> Center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for</a:t>
            </a:r>
            <a:r>
              <a:rPr kumimoji="0" lang="de-DE" sz="1200" b="0" i="0" u="none" strike="noStrike" kern="1200" cap="none" spc="0" normalizeH="0" baseline="0" noProof="0" dirty="0">
                <a:ln>
                  <a:noFill/>
                </a:ln>
                <a:solidFill>
                  <a:prstClr val="black"/>
                </a:solidFill>
                <a:effectLst/>
                <a:uLnTx/>
                <a:uFillTx/>
                <a:latin typeface="Calibri"/>
                <a:ea typeface="+mn-ea"/>
                <a:cs typeface="+mn-cs"/>
              </a:rPr>
              <a:t> Education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and</a:t>
            </a:r>
            <a:r>
              <a:rPr kumimoji="0" lang="de-DE" sz="1200" b="0" i="0" u="none" strike="noStrike" kern="1200" cap="none" spc="0" normalizeH="0" baseline="0" noProof="0" dirty="0">
                <a:ln>
                  <a:noFill/>
                </a:ln>
                <a:solidFill>
                  <a:prstClr val="black"/>
                </a:solidFill>
                <a:effectLst/>
                <a:uLnTx/>
                <a:uFillTx/>
                <a:latin typeface="Calibri"/>
                <a:ea typeface="+mn-ea"/>
                <a:cs typeface="+mn-cs"/>
              </a:rPr>
              <a:t> Research on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Therapeutics</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to</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foster</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safe</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use</a:t>
            </a:r>
            <a:r>
              <a:rPr kumimoji="0" lang="de-DE" sz="1200" b="0" i="0" u="none" strike="noStrike" kern="1200" cap="none" spc="0" normalizeH="0" baseline="0" noProof="0" dirty="0">
                <a:ln>
                  <a:noFill/>
                </a:ln>
                <a:solidFill>
                  <a:prstClr val="black"/>
                </a:solidFill>
                <a:effectLst/>
                <a:uLnTx/>
                <a:uFillTx/>
                <a:latin typeface="Calibri"/>
                <a:ea typeface="+mn-ea"/>
                <a:cs typeface="+mn-cs"/>
              </a:rPr>
              <a:t> of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medicines</a:t>
            </a:r>
            <a:r>
              <a:rPr kumimoji="0" lang="de-DE" sz="1200" b="0" i="0" u="none" strike="noStrike" kern="1200" cap="none" spc="0" normalizeH="0" baseline="0" noProof="0" dirty="0">
                <a:ln>
                  <a:noFill/>
                </a:ln>
                <a:solidFill>
                  <a:prstClr val="black"/>
                </a:solidFill>
                <a:effectLst/>
                <a:uLnTx/>
                <a:uFillTx/>
                <a:latin typeface="Calibri"/>
                <a:ea typeface="+mn-ea"/>
                <a:cs typeface="+mn-cs"/>
              </a:rPr>
              <a:t>; https://www. Crediblemeds.org) und für Psychopharmaka zusätzlich nach Wenzel-Seifert und Mitarbeitern [42] und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Stöllberger</a:t>
            </a:r>
            <a:r>
              <a:rPr kumimoji="0" lang="de-DE" sz="1200" b="0" i="0" u="none" strike="noStrike" kern="1200" cap="none" spc="0" normalizeH="0" baseline="0" noProof="0" dirty="0">
                <a:ln>
                  <a:noFill/>
                </a:ln>
                <a:solidFill>
                  <a:prstClr val="black"/>
                </a:solidFill>
                <a:effectLst/>
                <a:uLnTx/>
                <a:uFillTx/>
                <a:latin typeface="Calibri"/>
                <a:ea typeface="+mn-ea"/>
                <a:cs typeface="+mn-cs"/>
              </a:rPr>
              <a:t> und Mitarbeitern [37]. Arzneistoffe mit hohem Risiko sollten nicht kombiniert werden. Bei Identifizierung von Arzneistoff-Kombinationen mit QT-Zeit-verlängerndem Potenzial bzw. Risiko für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Torsade</a:t>
            </a:r>
            <a:r>
              <a:rPr kumimoji="0" lang="de-DE" sz="1200" b="0" i="0" u="none" strike="noStrike" kern="1200" cap="none" spc="0" normalizeH="0" baseline="0" noProof="0" dirty="0">
                <a:ln>
                  <a:noFill/>
                </a:ln>
                <a:solidFill>
                  <a:prstClr val="black"/>
                </a:solidFill>
                <a:effectLst/>
                <a:uLnTx/>
                <a:uFillTx/>
                <a:latin typeface="Calibri"/>
                <a:ea typeface="+mn-ea"/>
                <a:cs typeface="+mn-cs"/>
              </a:rPr>
              <a:t> de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pointes</a:t>
            </a:r>
            <a:r>
              <a:rPr kumimoji="0" lang="de-DE" sz="1200" b="0" i="0" u="none" strike="noStrike" kern="1200" cap="none" spc="0" normalizeH="0" baseline="0" noProof="0" dirty="0">
                <a:ln>
                  <a:noFill/>
                </a:ln>
                <a:solidFill>
                  <a:prstClr val="black"/>
                </a:solidFill>
                <a:effectLst/>
                <a:uLnTx/>
                <a:uFillTx/>
                <a:latin typeface="Calibri"/>
                <a:ea typeface="+mn-ea"/>
                <a:cs typeface="+mn-cs"/>
              </a:rPr>
              <a:t> ist individuell zu überprüfen, ob weitere Risikofaktoren vorliegen: Long-QT-Syndrom,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Hypokaliämie</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Hypomagnesiämie</a:t>
            </a:r>
            <a:r>
              <a:rPr kumimoji="0" lang="de-DE" sz="1200" b="0" i="0" u="none" strike="noStrike" kern="1200" cap="none" spc="0" normalizeH="0" baseline="0" noProof="0" dirty="0">
                <a:ln>
                  <a:noFill/>
                </a:ln>
                <a:solidFill>
                  <a:prstClr val="black"/>
                </a:solidFill>
                <a:effectLst/>
                <a:uLnTx/>
                <a:uFillTx/>
                <a:latin typeface="Calibri"/>
                <a:ea typeface="+mn-ea"/>
                <a:cs typeface="+mn-cs"/>
              </a:rPr>
              <a:t>, akuter Myokardinfarkt, Bradykardie, Sepsis, Einnahme von Schleifendiuretika, hohe Wirkspiegel, hohe Dosis, Erregungszustände, Adipositas, weibliches Geschlecht [39].</a:t>
            </a:r>
          </a:p>
        </p:txBody>
      </p:sp>
      <p:sp>
        <p:nvSpPr>
          <p:cNvPr id="7" name="Textfeld 6"/>
          <p:cNvSpPr txBox="1"/>
          <p:nvPr/>
        </p:nvSpPr>
        <p:spPr>
          <a:xfrm>
            <a:off x="2999656" y="6433881"/>
            <a:ext cx="756084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Quelle: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Hiemke</a:t>
            </a:r>
            <a:r>
              <a:rPr kumimoji="0" lang="de-DE" sz="1200" b="0" i="0" u="none" strike="noStrike" kern="1200" cap="none" spc="0" normalizeH="0" baseline="0" noProof="0" dirty="0">
                <a:ln>
                  <a:noFill/>
                </a:ln>
                <a:solidFill>
                  <a:prstClr val="black"/>
                </a:solidFill>
                <a:effectLst/>
                <a:uLnTx/>
                <a:uFillTx/>
                <a:latin typeface="Calibri"/>
                <a:ea typeface="+mn-ea"/>
                <a:cs typeface="+mn-cs"/>
              </a:rPr>
              <a:t> C et al., Arzneimitteltherapie 2014; 32:361-370.</a:t>
            </a:r>
          </a:p>
        </p:txBody>
      </p:sp>
    </p:spTree>
    <p:extLst>
      <p:ext uri="{BB962C8B-B14F-4D97-AF65-F5344CB8AC3E}">
        <p14:creationId xmlns:p14="http://schemas.microsoft.com/office/powerpoint/2010/main" val="2218222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810000" y="594837"/>
            <a:ext cx="4572000" cy="830997"/>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Anticholinerge Effekte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p:txBody>
      </p:sp>
      <p:pic>
        <p:nvPicPr>
          <p:cNvPr id="17410" name="Picture 2" descr="Scan1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5364" y="-381000"/>
            <a:ext cx="576262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230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791744" y="1700809"/>
            <a:ext cx="4536504" cy="4708981"/>
          </a:xfrm>
          <a:prstGeom prst="rect">
            <a:avLst/>
          </a:prstGeom>
        </p:spPr>
        <p:txBody>
          <a:bodyPr wrap="square">
            <a:spAutoFit/>
          </a:body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bei älteren Patienten</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Multimedikation</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Komedikation</a:t>
            </a: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mit Diuretika</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Symptome:</a:t>
            </a:r>
          </a:p>
          <a:p>
            <a:pPr marL="800100" marR="0" lvl="1" indent="-342900" algn="l" defTabSz="914400" rtl="0" eaLnBrk="1" fontAlgn="base" latinLnBrk="0" hangingPunct="1">
              <a:lnSpc>
                <a:spcPct val="150000"/>
              </a:lnSpc>
              <a:spcBef>
                <a:spcPct val="0"/>
              </a:spcBef>
              <a:spcAft>
                <a:spcPct val="0"/>
              </a:spcAft>
              <a:buClrTx/>
              <a:buSzTx/>
              <a:buFont typeface="Symbol" panose="05050102010706020507" pitchFamily="18" charset="2"/>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Müdigkeit</a:t>
            </a:r>
          </a:p>
          <a:p>
            <a:pPr marL="800100" marR="0" lvl="1" indent="-342900" algn="l" defTabSz="914400" rtl="0" eaLnBrk="1" fontAlgn="base" latinLnBrk="0" hangingPunct="1">
              <a:lnSpc>
                <a:spcPct val="150000"/>
              </a:lnSpc>
              <a:spcBef>
                <a:spcPct val="0"/>
              </a:spcBef>
              <a:spcAft>
                <a:spcPct val="0"/>
              </a:spcAft>
              <a:buClrTx/>
              <a:buSzTx/>
              <a:buFont typeface="Symbol" panose="05050102010706020507" pitchFamily="18" charset="2"/>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Schwächegefühl</a:t>
            </a:r>
          </a:p>
          <a:p>
            <a:pPr marL="800100" marR="0" lvl="1" indent="-342900" algn="l" defTabSz="914400" rtl="0" eaLnBrk="1" fontAlgn="base" latinLnBrk="0" hangingPunct="1">
              <a:lnSpc>
                <a:spcPct val="150000"/>
              </a:lnSpc>
              <a:spcBef>
                <a:spcPct val="0"/>
              </a:spcBef>
              <a:spcAft>
                <a:spcPct val="0"/>
              </a:spcAft>
              <a:buClrTx/>
              <a:buSzTx/>
              <a:buFont typeface="Symbol" panose="05050102010706020507" pitchFamily="18" charset="2"/>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Gangunsicherheit</a:t>
            </a:r>
          </a:p>
          <a:p>
            <a:pPr marL="800100" marR="0" lvl="1" indent="-342900" algn="l" defTabSz="914400" rtl="0" eaLnBrk="1" fontAlgn="base" latinLnBrk="0" hangingPunct="1">
              <a:lnSpc>
                <a:spcPct val="150000"/>
              </a:lnSpc>
              <a:spcBef>
                <a:spcPct val="0"/>
              </a:spcBef>
              <a:spcAft>
                <a:spcPct val="0"/>
              </a:spcAft>
              <a:buClrTx/>
              <a:buSzTx/>
              <a:buFont typeface="Symbol" panose="05050102010706020507" pitchFamily="18" charset="2"/>
              <a:buChar char="-"/>
              <a:tabLst/>
              <a:defRPr/>
            </a:pPr>
            <a:r>
              <a:rPr kumimoji="0" lang="de-DE"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Konzentrationsstörungen</a:t>
            </a:r>
          </a:p>
        </p:txBody>
      </p:sp>
      <p:sp>
        <p:nvSpPr>
          <p:cNvPr id="3" name="Rechteck 2"/>
          <p:cNvSpPr/>
          <p:nvPr/>
        </p:nvSpPr>
        <p:spPr>
          <a:xfrm>
            <a:off x="4110852" y="589214"/>
            <a:ext cx="2633221" cy="535531"/>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err="1">
                <a:ln>
                  <a:noFill/>
                </a:ln>
                <a:solidFill>
                  <a:srgbClr val="4472C4"/>
                </a:solidFill>
                <a:effectLst/>
                <a:uLnTx/>
                <a:uFillTx/>
                <a:latin typeface="Calibri Light" panose="020F0302020204030204"/>
                <a:ea typeface="+mn-ea"/>
                <a:cs typeface="+mn-cs"/>
              </a:rPr>
              <a:t>Hyponatriämie</a:t>
            </a:r>
            <a:endPar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14911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normAutofit/>
          </a:bodyPr>
          <a:lstStyle/>
          <a:p>
            <a:pPr algn="ctr"/>
            <a:r>
              <a:rPr lang="de-DE" altLang="de-DE" sz="3600" dirty="0"/>
              <a:t>Absetzphänomene</a:t>
            </a:r>
          </a:p>
        </p:txBody>
      </p:sp>
      <p:sp>
        <p:nvSpPr>
          <p:cNvPr id="56323" name="Inhaltsplatzhalter 2"/>
          <p:cNvSpPr>
            <a:spLocks noGrp="1"/>
          </p:cNvSpPr>
          <p:nvPr>
            <p:ph idx="1"/>
          </p:nvPr>
        </p:nvSpPr>
        <p:spPr>
          <a:xfrm>
            <a:off x="2152650" y="2511425"/>
            <a:ext cx="7886700" cy="4351338"/>
          </a:xfrm>
        </p:spPr>
        <p:txBody>
          <a:bodyPr>
            <a:normAutofit/>
          </a:bodyPr>
          <a:lstStyle/>
          <a:p>
            <a:r>
              <a:rPr lang="de-DE" altLang="de-DE" dirty="0">
                <a:latin typeface="Calibri" panose="020F0502020204030204" pitchFamily="34" charset="0"/>
                <a:cs typeface="Arial" panose="020B0604020202020204" pitchFamily="34" charset="0"/>
              </a:rPr>
              <a:t>sehr dünne und heterogene Datenlage</a:t>
            </a:r>
          </a:p>
          <a:p>
            <a:r>
              <a:rPr lang="de-DE" altLang="de-DE" dirty="0">
                <a:latin typeface="Calibri" panose="020F0502020204030204" pitchFamily="34" charset="0"/>
                <a:cs typeface="Arial" panose="020B0604020202020204" pitchFamily="34" charset="0"/>
              </a:rPr>
              <a:t>treten innerhalb der ersten 2 Wochen auf (u.a. grippe-ähnliche Symptome, Parästhesien, Ataxie, Kopfschmerzen, </a:t>
            </a:r>
            <a:r>
              <a:rPr lang="de-DE" altLang="de-DE" dirty="0" err="1">
                <a:latin typeface="Calibri" panose="020F0502020204030204" pitchFamily="34" charset="0"/>
                <a:cs typeface="Arial" panose="020B0604020202020204" pitchFamily="34" charset="0"/>
              </a:rPr>
              <a:t>Fatigue</a:t>
            </a:r>
            <a:r>
              <a:rPr lang="de-DE" altLang="de-DE" dirty="0">
                <a:latin typeface="Calibri" panose="020F0502020204030204" pitchFamily="34" charset="0"/>
                <a:cs typeface="Arial" panose="020B0604020202020204" pitchFamily="34" charset="0"/>
              </a:rPr>
              <a:t>)</a:t>
            </a:r>
          </a:p>
          <a:p>
            <a:r>
              <a:rPr lang="de-DE" altLang="de-DE" dirty="0">
                <a:latin typeface="Calibri" panose="020F0502020204030204" pitchFamily="34" charset="0"/>
                <a:cs typeface="Arial" panose="020B0604020202020204" pitchFamily="34" charset="0"/>
              </a:rPr>
              <a:t>auch bei langsamen Ausschleichen (kein Unterschied zu abrupten Absetzen in zwei Studien (Baldwin et al 2006, </a:t>
            </a:r>
            <a:r>
              <a:rPr lang="de-DE" altLang="de-DE" dirty="0" err="1">
                <a:latin typeface="Calibri" panose="020F0502020204030204" pitchFamily="34" charset="0"/>
                <a:cs typeface="Arial" panose="020B0604020202020204" pitchFamily="34" charset="0"/>
              </a:rPr>
              <a:t>Tint</a:t>
            </a:r>
            <a:r>
              <a:rPr lang="de-DE" altLang="de-DE" dirty="0">
                <a:latin typeface="Calibri" panose="020F0502020204030204" pitchFamily="34" charset="0"/>
                <a:cs typeface="Arial" panose="020B0604020202020204" pitchFamily="34" charset="0"/>
              </a:rPr>
              <a:t> et al 2008))</a:t>
            </a:r>
          </a:p>
          <a:p>
            <a:r>
              <a:rPr lang="de-DE" altLang="de-DE" dirty="0">
                <a:latin typeface="Calibri" panose="020F0502020204030204" pitchFamily="34" charset="0"/>
                <a:cs typeface="Arial" panose="020B0604020202020204" pitchFamily="34" charset="0"/>
              </a:rPr>
              <a:t>vermehrt bei </a:t>
            </a:r>
            <a:r>
              <a:rPr lang="de-DE" altLang="de-DE" dirty="0" err="1">
                <a:latin typeface="Calibri" panose="020F0502020204030204" pitchFamily="34" charset="0"/>
                <a:cs typeface="Arial" panose="020B0604020202020204" pitchFamily="34" charset="0"/>
              </a:rPr>
              <a:t>Paroxetin</a:t>
            </a:r>
            <a:endParaRPr lang="de-DE" altLang="de-DE"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1025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7314" name="Group 2"/>
          <p:cNvGrpSpPr>
            <a:grpSpLocks/>
          </p:cNvGrpSpPr>
          <p:nvPr/>
        </p:nvGrpSpPr>
        <p:grpSpPr bwMode="auto">
          <a:xfrm>
            <a:off x="7700964" y="2863850"/>
            <a:ext cx="1817687" cy="3132138"/>
            <a:chOff x="3891" y="1804"/>
            <a:chExt cx="1145" cy="1973"/>
          </a:xfrm>
        </p:grpSpPr>
        <p:sp>
          <p:nvSpPr>
            <p:cNvPr id="106538" name="Rectangle 3"/>
            <p:cNvSpPr>
              <a:spLocks noChangeArrowheads="1"/>
            </p:cNvSpPr>
            <p:nvPr/>
          </p:nvSpPr>
          <p:spPr bwMode="auto">
            <a:xfrm>
              <a:off x="3958" y="1804"/>
              <a:ext cx="1078" cy="1966"/>
            </a:xfrm>
            <a:prstGeom prst="rect">
              <a:avLst/>
            </a:prstGeom>
            <a:solidFill>
              <a:srgbClr val="8395C1">
                <a:alpha val="4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6539" name="Text Box 4"/>
            <p:cNvSpPr txBox="1">
              <a:spLocks noChangeArrowheads="1"/>
            </p:cNvSpPr>
            <p:nvPr/>
          </p:nvSpPr>
          <p:spPr bwMode="auto">
            <a:xfrm>
              <a:off x="3891" y="3447"/>
              <a:ext cx="113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Monate – Jahre Langzeittherapie</a:t>
              </a:r>
            </a:p>
          </p:txBody>
        </p:sp>
      </p:grpSp>
      <p:grpSp>
        <p:nvGrpSpPr>
          <p:cNvPr id="1677317" name="Group 5"/>
          <p:cNvGrpSpPr>
            <a:grpSpLocks/>
          </p:cNvGrpSpPr>
          <p:nvPr/>
        </p:nvGrpSpPr>
        <p:grpSpPr bwMode="auto">
          <a:xfrm>
            <a:off x="6024564" y="2868614"/>
            <a:ext cx="1806575" cy="3121025"/>
            <a:chOff x="2835" y="1807"/>
            <a:chExt cx="1138" cy="1966"/>
          </a:xfrm>
        </p:grpSpPr>
        <p:sp>
          <p:nvSpPr>
            <p:cNvPr id="106536" name="Rectangle 6"/>
            <p:cNvSpPr>
              <a:spLocks noChangeArrowheads="1"/>
            </p:cNvSpPr>
            <p:nvPr/>
          </p:nvSpPr>
          <p:spPr bwMode="auto">
            <a:xfrm>
              <a:off x="2872" y="1807"/>
              <a:ext cx="1078" cy="1966"/>
            </a:xfrm>
            <a:prstGeom prst="rect">
              <a:avLst/>
            </a:prstGeom>
            <a:solidFill>
              <a:srgbClr val="A6D9DA">
                <a:alpha val="4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6537" name="Text Box 7"/>
            <p:cNvSpPr txBox="1">
              <a:spLocks noChangeArrowheads="1"/>
            </p:cNvSpPr>
            <p:nvPr/>
          </p:nvSpPr>
          <p:spPr bwMode="auto">
            <a:xfrm>
              <a:off x="2835" y="3439"/>
              <a:ext cx="113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6 Monate Erhaltungstherapie</a:t>
              </a:r>
            </a:p>
          </p:txBody>
        </p:sp>
      </p:grpSp>
      <p:grpSp>
        <p:nvGrpSpPr>
          <p:cNvPr id="1677320" name="Group 8"/>
          <p:cNvGrpSpPr>
            <a:grpSpLocks/>
          </p:cNvGrpSpPr>
          <p:nvPr/>
        </p:nvGrpSpPr>
        <p:grpSpPr bwMode="auto">
          <a:xfrm>
            <a:off x="4416426" y="2873376"/>
            <a:ext cx="1668463" cy="3121025"/>
            <a:chOff x="1822" y="1810"/>
            <a:chExt cx="1051" cy="1966"/>
          </a:xfrm>
        </p:grpSpPr>
        <p:sp>
          <p:nvSpPr>
            <p:cNvPr id="106534" name="Rectangle 9"/>
            <p:cNvSpPr>
              <a:spLocks noChangeArrowheads="1"/>
            </p:cNvSpPr>
            <p:nvPr/>
          </p:nvSpPr>
          <p:spPr bwMode="auto">
            <a:xfrm>
              <a:off x="1822" y="1810"/>
              <a:ext cx="1051" cy="1966"/>
            </a:xfrm>
            <a:prstGeom prst="rect">
              <a:avLst/>
            </a:prstGeom>
            <a:solidFill>
              <a:srgbClr val="B3E500">
                <a:alpha val="4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6535" name="Text Box 10"/>
            <p:cNvSpPr txBox="1">
              <a:spLocks noChangeArrowheads="1"/>
            </p:cNvSpPr>
            <p:nvPr/>
          </p:nvSpPr>
          <p:spPr bwMode="auto">
            <a:xfrm>
              <a:off x="1907" y="3439"/>
              <a:ext cx="89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7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Akuttherapie</a:t>
              </a:r>
            </a:p>
          </p:txBody>
        </p:sp>
      </p:grpSp>
      <p:sp>
        <p:nvSpPr>
          <p:cNvPr id="1677323" name="Line 11"/>
          <p:cNvSpPr>
            <a:spLocks noChangeShapeType="1"/>
          </p:cNvSpPr>
          <p:nvPr/>
        </p:nvSpPr>
        <p:spPr bwMode="auto">
          <a:xfrm>
            <a:off x="2370138" y="3086100"/>
            <a:ext cx="1041400" cy="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02" name="Line 12"/>
          <p:cNvSpPr>
            <a:spLocks noChangeShapeType="1"/>
          </p:cNvSpPr>
          <p:nvPr/>
        </p:nvSpPr>
        <p:spPr bwMode="auto">
          <a:xfrm>
            <a:off x="4414838" y="54864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03" name="Line 13"/>
          <p:cNvSpPr>
            <a:spLocks noChangeShapeType="1"/>
          </p:cNvSpPr>
          <p:nvPr/>
        </p:nvSpPr>
        <p:spPr bwMode="auto">
          <a:xfrm flipH="1">
            <a:off x="7796214" y="2857500"/>
            <a:ext cx="9525" cy="3182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04" name="Line 14"/>
          <p:cNvSpPr>
            <a:spLocks noChangeShapeType="1"/>
          </p:cNvSpPr>
          <p:nvPr/>
        </p:nvSpPr>
        <p:spPr bwMode="auto">
          <a:xfrm>
            <a:off x="6075363" y="2852739"/>
            <a:ext cx="4762" cy="3170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05" name="Line 15"/>
          <p:cNvSpPr>
            <a:spLocks noChangeShapeType="1"/>
          </p:cNvSpPr>
          <p:nvPr/>
        </p:nvSpPr>
        <p:spPr bwMode="auto">
          <a:xfrm flipH="1">
            <a:off x="4400550" y="2881313"/>
            <a:ext cx="1588" cy="311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06" name="Line 16"/>
          <p:cNvSpPr>
            <a:spLocks noChangeShapeType="1"/>
          </p:cNvSpPr>
          <p:nvPr/>
        </p:nvSpPr>
        <p:spPr bwMode="auto">
          <a:xfrm>
            <a:off x="2255838" y="4089400"/>
            <a:ext cx="7188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06507" name="Rectangle 17"/>
          <p:cNvSpPr>
            <a:spLocks noGrp="1" noChangeArrowheads="1"/>
          </p:cNvSpPr>
          <p:nvPr>
            <p:ph type="title"/>
          </p:nvPr>
        </p:nvSpPr>
        <p:spPr>
          <a:xfrm>
            <a:off x="1518692" y="3473"/>
            <a:ext cx="8786118" cy="1143000"/>
          </a:xfrm>
        </p:spPr>
        <p:txBody>
          <a:bodyPr>
            <a:noAutofit/>
          </a:bodyPr>
          <a:lstStyle/>
          <a:p>
            <a:pPr algn="ctr"/>
            <a:r>
              <a:rPr lang="de-DE" altLang="de-DE" sz="3600" dirty="0"/>
              <a:t>Behandlung bei unipolarer Depression</a:t>
            </a:r>
          </a:p>
        </p:txBody>
      </p:sp>
      <p:sp>
        <p:nvSpPr>
          <p:cNvPr id="1677330" name="Freeform 18"/>
          <p:cNvSpPr>
            <a:spLocks/>
          </p:cNvSpPr>
          <p:nvPr/>
        </p:nvSpPr>
        <p:spPr bwMode="auto">
          <a:xfrm>
            <a:off x="3411538" y="3068638"/>
            <a:ext cx="2654300" cy="2157412"/>
          </a:xfrm>
          <a:custGeom>
            <a:avLst/>
            <a:gdLst>
              <a:gd name="T0" fmla="*/ 0 w 1672"/>
              <a:gd name="T1" fmla="*/ 17462 h 1359"/>
              <a:gd name="T2" fmla="*/ 152400 w 1672"/>
              <a:gd name="T3" fmla="*/ 42862 h 1359"/>
              <a:gd name="T4" fmla="*/ 228600 w 1672"/>
              <a:gd name="T5" fmla="*/ 119062 h 1359"/>
              <a:gd name="T6" fmla="*/ 342900 w 1672"/>
              <a:gd name="T7" fmla="*/ 347662 h 1359"/>
              <a:gd name="T8" fmla="*/ 571500 w 1672"/>
              <a:gd name="T9" fmla="*/ 1185862 h 1359"/>
              <a:gd name="T10" fmla="*/ 800100 w 1672"/>
              <a:gd name="T11" fmla="*/ 1808162 h 1359"/>
              <a:gd name="T12" fmla="*/ 1003300 w 1672"/>
              <a:gd name="T13" fmla="*/ 2074862 h 1359"/>
              <a:gd name="T14" fmla="*/ 1270000 w 1672"/>
              <a:gd name="T15" fmla="*/ 2151062 h 1359"/>
              <a:gd name="T16" fmla="*/ 1536700 w 1672"/>
              <a:gd name="T17" fmla="*/ 2036762 h 1359"/>
              <a:gd name="T18" fmla="*/ 1778000 w 1672"/>
              <a:gd name="T19" fmla="*/ 1516062 h 1359"/>
              <a:gd name="T20" fmla="*/ 2184400 w 1672"/>
              <a:gd name="T21" fmla="*/ 461962 h 1359"/>
              <a:gd name="T22" fmla="*/ 2362200 w 1672"/>
              <a:gd name="T23" fmla="*/ 131762 h 1359"/>
              <a:gd name="T24" fmla="*/ 2527300 w 1672"/>
              <a:gd name="T25" fmla="*/ 17462 h 1359"/>
              <a:gd name="T26" fmla="*/ 2654300 w 1672"/>
              <a:gd name="T27" fmla="*/ 30162 h 1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2" h="1359">
                <a:moveTo>
                  <a:pt x="0" y="11"/>
                </a:moveTo>
                <a:cubicBezTo>
                  <a:pt x="36" y="13"/>
                  <a:pt x="72" y="16"/>
                  <a:pt x="96" y="27"/>
                </a:cubicBezTo>
                <a:cubicBezTo>
                  <a:pt x="120" y="38"/>
                  <a:pt x="124" y="43"/>
                  <a:pt x="144" y="75"/>
                </a:cubicBezTo>
                <a:cubicBezTo>
                  <a:pt x="164" y="107"/>
                  <a:pt x="180" y="107"/>
                  <a:pt x="216" y="219"/>
                </a:cubicBezTo>
                <a:cubicBezTo>
                  <a:pt x="252" y="331"/>
                  <a:pt x="312" y="594"/>
                  <a:pt x="360" y="747"/>
                </a:cubicBezTo>
                <a:cubicBezTo>
                  <a:pt x="408" y="900"/>
                  <a:pt x="459" y="1046"/>
                  <a:pt x="504" y="1139"/>
                </a:cubicBezTo>
                <a:cubicBezTo>
                  <a:pt x="549" y="1232"/>
                  <a:pt x="583" y="1271"/>
                  <a:pt x="632" y="1307"/>
                </a:cubicBezTo>
                <a:cubicBezTo>
                  <a:pt x="681" y="1343"/>
                  <a:pt x="744" y="1359"/>
                  <a:pt x="800" y="1355"/>
                </a:cubicBezTo>
                <a:cubicBezTo>
                  <a:pt x="856" y="1351"/>
                  <a:pt x="915" y="1350"/>
                  <a:pt x="968" y="1283"/>
                </a:cubicBezTo>
                <a:cubicBezTo>
                  <a:pt x="1021" y="1216"/>
                  <a:pt x="1052" y="1120"/>
                  <a:pt x="1120" y="955"/>
                </a:cubicBezTo>
                <a:cubicBezTo>
                  <a:pt x="1188" y="790"/>
                  <a:pt x="1315" y="436"/>
                  <a:pt x="1376" y="291"/>
                </a:cubicBezTo>
                <a:cubicBezTo>
                  <a:pt x="1437" y="146"/>
                  <a:pt x="1452" y="130"/>
                  <a:pt x="1488" y="83"/>
                </a:cubicBezTo>
                <a:cubicBezTo>
                  <a:pt x="1524" y="36"/>
                  <a:pt x="1561" y="22"/>
                  <a:pt x="1592" y="11"/>
                </a:cubicBezTo>
                <a:cubicBezTo>
                  <a:pt x="1623" y="0"/>
                  <a:pt x="1647" y="9"/>
                  <a:pt x="1672" y="19"/>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677331" name="Freeform 19"/>
          <p:cNvSpPr>
            <a:spLocks/>
          </p:cNvSpPr>
          <p:nvPr/>
        </p:nvSpPr>
        <p:spPr bwMode="auto">
          <a:xfrm>
            <a:off x="6738938" y="3073400"/>
            <a:ext cx="622300" cy="1308100"/>
          </a:xfrm>
          <a:custGeom>
            <a:avLst/>
            <a:gdLst>
              <a:gd name="T0" fmla="*/ 0 w 392"/>
              <a:gd name="T1" fmla="*/ 0 h 824"/>
              <a:gd name="T2" fmla="*/ 177800 w 392"/>
              <a:gd name="T3" fmla="*/ 228600 h 824"/>
              <a:gd name="T4" fmla="*/ 330200 w 392"/>
              <a:gd name="T5" fmla="*/ 546100 h 824"/>
              <a:gd name="T6" fmla="*/ 546100 w 392"/>
              <a:gd name="T7" fmla="*/ 1066800 h 824"/>
              <a:gd name="T8" fmla="*/ 622300 w 392"/>
              <a:gd name="T9" fmla="*/ 1308100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824">
                <a:moveTo>
                  <a:pt x="0" y="0"/>
                </a:moveTo>
                <a:cubicBezTo>
                  <a:pt x="38" y="43"/>
                  <a:pt x="77" y="87"/>
                  <a:pt x="112" y="144"/>
                </a:cubicBezTo>
                <a:cubicBezTo>
                  <a:pt x="147" y="201"/>
                  <a:pt x="169" y="256"/>
                  <a:pt x="208" y="344"/>
                </a:cubicBezTo>
                <a:cubicBezTo>
                  <a:pt x="247" y="432"/>
                  <a:pt x="313" y="592"/>
                  <a:pt x="344" y="672"/>
                </a:cubicBezTo>
                <a:cubicBezTo>
                  <a:pt x="375" y="752"/>
                  <a:pt x="384" y="799"/>
                  <a:pt x="392" y="824"/>
                </a:cubicBezTo>
              </a:path>
            </a:pathLst>
          </a:custGeom>
          <a:noFill/>
          <a:ln w="5715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677332" name="Freeform 20"/>
          <p:cNvSpPr>
            <a:spLocks/>
          </p:cNvSpPr>
          <p:nvPr/>
        </p:nvSpPr>
        <p:spPr bwMode="auto">
          <a:xfrm>
            <a:off x="8250238" y="3073400"/>
            <a:ext cx="622300" cy="1308100"/>
          </a:xfrm>
          <a:custGeom>
            <a:avLst/>
            <a:gdLst>
              <a:gd name="T0" fmla="*/ 0 w 392"/>
              <a:gd name="T1" fmla="*/ 0 h 824"/>
              <a:gd name="T2" fmla="*/ 177800 w 392"/>
              <a:gd name="T3" fmla="*/ 228600 h 824"/>
              <a:gd name="T4" fmla="*/ 330200 w 392"/>
              <a:gd name="T5" fmla="*/ 546100 h 824"/>
              <a:gd name="T6" fmla="*/ 546100 w 392"/>
              <a:gd name="T7" fmla="*/ 1066800 h 824"/>
              <a:gd name="T8" fmla="*/ 622300 w 392"/>
              <a:gd name="T9" fmla="*/ 1308100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824">
                <a:moveTo>
                  <a:pt x="0" y="0"/>
                </a:moveTo>
                <a:cubicBezTo>
                  <a:pt x="38" y="43"/>
                  <a:pt x="77" y="87"/>
                  <a:pt x="112" y="144"/>
                </a:cubicBezTo>
                <a:cubicBezTo>
                  <a:pt x="147" y="201"/>
                  <a:pt x="169" y="256"/>
                  <a:pt x="208" y="344"/>
                </a:cubicBezTo>
                <a:cubicBezTo>
                  <a:pt x="247" y="432"/>
                  <a:pt x="313" y="592"/>
                  <a:pt x="344" y="672"/>
                </a:cubicBezTo>
                <a:cubicBezTo>
                  <a:pt x="375" y="752"/>
                  <a:pt x="384" y="799"/>
                  <a:pt x="392" y="824"/>
                </a:cubicBezTo>
              </a:path>
            </a:pathLst>
          </a:custGeom>
          <a:noFill/>
          <a:ln w="57150" cap="rnd" cmpd="sng">
            <a:solidFill>
              <a:srgbClr val="CFCFCF"/>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nvGrpSpPr>
          <p:cNvPr id="1677333" name="Group 21"/>
          <p:cNvGrpSpPr>
            <a:grpSpLocks/>
          </p:cNvGrpSpPr>
          <p:nvPr/>
        </p:nvGrpSpPr>
        <p:grpSpPr bwMode="auto">
          <a:xfrm>
            <a:off x="3411538" y="3068638"/>
            <a:ext cx="5207000" cy="2190750"/>
            <a:chOff x="1360" y="2277"/>
            <a:chExt cx="3264" cy="1380"/>
          </a:xfrm>
        </p:grpSpPr>
        <p:sp>
          <p:nvSpPr>
            <p:cNvPr id="157732" name="Freeform 22"/>
            <p:cNvSpPr>
              <a:spLocks/>
            </p:cNvSpPr>
            <p:nvPr/>
          </p:nvSpPr>
          <p:spPr bwMode="auto">
            <a:xfrm>
              <a:off x="1360" y="2277"/>
              <a:ext cx="1952" cy="1380"/>
            </a:xfrm>
            <a:custGeom>
              <a:avLst/>
              <a:gdLst>
                <a:gd name="T0" fmla="*/ 0 w 1952"/>
                <a:gd name="T1" fmla="*/ 11 h 1380"/>
                <a:gd name="T2" fmla="*/ 112 w 1952"/>
                <a:gd name="T3" fmla="*/ 19 h 1380"/>
                <a:gd name="T4" fmla="*/ 184 w 1952"/>
                <a:gd name="T5" fmla="*/ 123 h 1380"/>
                <a:gd name="T6" fmla="*/ 328 w 1952"/>
                <a:gd name="T7" fmla="*/ 611 h 1380"/>
                <a:gd name="T8" fmla="*/ 400 w 1952"/>
                <a:gd name="T9" fmla="*/ 867 h 1380"/>
                <a:gd name="T10" fmla="*/ 480 w 1952"/>
                <a:gd name="T11" fmla="*/ 1099 h 1380"/>
                <a:gd name="T12" fmla="*/ 576 w 1952"/>
                <a:gd name="T13" fmla="*/ 1259 h 1380"/>
                <a:gd name="T14" fmla="*/ 736 w 1952"/>
                <a:gd name="T15" fmla="*/ 1363 h 1380"/>
                <a:gd name="T16" fmla="*/ 1064 w 1952"/>
                <a:gd name="T17" fmla="*/ 1363 h 1380"/>
                <a:gd name="T18" fmla="*/ 1952 w 1952"/>
                <a:gd name="T19" fmla="*/ 1363 h 1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2" h="1380">
                  <a:moveTo>
                    <a:pt x="0" y="11"/>
                  </a:moveTo>
                  <a:cubicBezTo>
                    <a:pt x="40" y="5"/>
                    <a:pt x="81" y="0"/>
                    <a:pt x="112" y="19"/>
                  </a:cubicBezTo>
                  <a:cubicBezTo>
                    <a:pt x="143" y="38"/>
                    <a:pt x="148" y="24"/>
                    <a:pt x="184" y="123"/>
                  </a:cubicBezTo>
                  <a:cubicBezTo>
                    <a:pt x="220" y="222"/>
                    <a:pt x="292" y="487"/>
                    <a:pt x="328" y="611"/>
                  </a:cubicBezTo>
                  <a:cubicBezTo>
                    <a:pt x="364" y="735"/>
                    <a:pt x="375" y="786"/>
                    <a:pt x="400" y="867"/>
                  </a:cubicBezTo>
                  <a:cubicBezTo>
                    <a:pt x="425" y="948"/>
                    <a:pt x="451" y="1034"/>
                    <a:pt x="480" y="1099"/>
                  </a:cubicBezTo>
                  <a:cubicBezTo>
                    <a:pt x="509" y="1164"/>
                    <a:pt x="533" y="1215"/>
                    <a:pt x="576" y="1259"/>
                  </a:cubicBezTo>
                  <a:cubicBezTo>
                    <a:pt x="619" y="1303"/>
                    <a:pt x="655" y="1346"/>
                    <a:pt x="736" y="1363"/>
                  </a:cubicBezTo>
                  <a:cubicBezTo>
                    <a:pt x="817" y="1380"/>
                    <a:pt x="861" y="1363"/>
                    <a:pt x="1064" y="1363"/>
                  </a:cubicBezTo>
                  <a:cubicBezTo>
                    <a:pt x="1267" y="1363"/>
                    <a:pt x="1804" y="1363"/>
                    <a:pt x="1952" y="1363"/>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33" name="Freeform 23"/>
            <p:cNvSpPr>
              <a:spLocks/>
            </p:cNvSpPr>
            <p:nvPr/>
          </p:nvSpPr>
          <p:spPr bwMode="auto">
            <a:xfrm>
              <a:off x="3936" y="3496"/>
              <a:ext cx="688" cy="128"/>
            </a:xfrm>
            <a:custGeom>
              <a:avLst/>
              <a:gdLst>
                <a:gd name="T0" fmla="*/ 0 w 624"/>
                <a:gd name="T1" fmla="*/ 128 h 96"/>
                <a:gd name="T2" fmla="*/ 256 w 624"/>
                <a:gd name="T3" fmla="*/ 117 h 96"/>
                <a:gd name="T4" fmla="*/ 503 w 624"/>
                <a:gd name="T5" fmla="*/ 75 h 96"/>
                <a:gd name="T6" fmla="*/ 688 w 624"/>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96">
                  <a:moveTo>
                    <a:pt x="0" y="96"/>
                  </a:moveTo>
                  <a:cubicBezTo>
                    <a:pt x="78" y="95"/>
                    <a:pt x="156" y="95"/>
                    <a:pt x="232" y="88"/>
                  </a:cubicBezTo>
                  <a:cubicBezTo>
                    <a:pt x="308" y="81"/>
                    <a:pt x="391" y="71"/>
                    <a:pt x="456" y="56"/>
                  </a:cubicBezTo>
                  <a:cubicBezTo>
                    <a:pt x="521" y="41"/>
                    <a:pt x="572" y="20"/>
                    <a:pt x="624" y="0"/>
                  </a:cubicBezTo>
                </a:path>
              </a:pathLst>
            </a:custGeom>
            <a:noFill/>
            <a:ln w="5715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sp>
        <p:nvSpPr>
          <p:cNvPr id="1677336" name="Line 24"/>
          <p:cNvSpPr>
            <a:spLocks noChangeShapeType="1"/>
          </p:cNvSpPr>
          <p:nvPr/>
        </p:nvSpPr>
        <p:spPr bwMode="auto">
          <a:xfrm>
            <a:off x="6015038" y="3086100"/>
            <a:ext cx="749300" cy="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677337" name="Line 25"/>
          <p:cNvSpPr>
            <a:spLocks noChangeShapeType="1"/>
          </p:cNvSpPr>
          <p:nvPr/>
        </p:nvSpPr>
        <p:spPr bwMode="auto">
          <a:xfrm>
            <a:off x="6751638" y="3086100"/>
            <a:ext cx="1511300" cy="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677338" name="Line 26"/>
          <p:cNvSpPr>
            <a:spLocks noChangeShapeType="1"/>
          </p:cNvSpPr>
          <p:nvPr/>
        </p:nvSpPr>
        <p:spPr bwMode="auto">
          <a:xfrm>
            <a:off x="8250238" y="3086100"/>
            <a:ext cx="1206500"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nvGrpSpPr>
          <p:cNvPr id="106515" name="Group 27"/>
          <p:cNvGrpSpPr>
            <a:grpSpLocks/>
          </p:cNvGrpSpPr>
          <p:nvPr/>
        </p:nvGrpSpPr>
        <p:grpSpPr bwMode="auto">
          <a:xfrm>
            <a:off x="2063750" y="2963863"/>
            <a:ext cx="215900" cy="2336800"/>
            <a:chOff x="176" y="2144"/>
            <a:chExt cx="136" cy="1472"/>
          </a:xfrm>
        </p:grpSpPr>
        <p:sp>
          <p:nvSpPr>
            <p:cNvPr id="106529" name="Rectangle 28"/>
            <p:cNvSpPr>
              <a:spLocks noChangeArrowheads="1"/>
            </p:cNvSpPr>
            <p:nvPr/>
          </p:nvSpPr>
          <p:spPr bwMode="auto">
            <a:xfrm rot="5400000">
              <a:off x="-316" y="2824"/>
              <a:ext cx="1120" cy="136"/>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Krankheit   Gesundheit</a:t>
              </a:r>
            </a:p>
          </p:txBody>
        </p:sp>
        <p:sp>
          <p:nvSpPr>
            <p:cNvPr id="106530" name="AutoShape 29"/>
            <p:cNvSpPr>
              <a:spLocks noChangeArrowheads="1"/>
            </p:cNvSpPr>
            <p:nvPr/>
          </p:nvSpPr>
          <p:spPr bwMode="auto">
            <a:xfrm>
              <a:off x="184" y="2144"/>
              <a:ext cx="128" cy="184"/>
            </a:xfrm>
            <a:prstGeom prst="triangle">
              <a:avLst>
                <a:gd name="adj" fmla="val 50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6531" name="AutoShape 30"/>
            <p:cNvSpPr>
              <a:spLocks noChangeArrowheads="1"/>
            </p:cNvSpPr>
            <p:nvPr/>
          </p:nvSpPr>
          <p:spPr bwMode="auto">
            <a:xfrm flipV="1">
              <a:off x="184" y="3456"/>
              <a:ext cx="128" cy="160"/>
            </a:xfrm>
            <a:prstGeom prst="triangle">
              <a:avLst>
                <a:gd name="adj" fmla="val 50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677343" name="Text Box 31"/>
          <p:cNvSpPr txBox="1">
            <a:spLocks noChangeArrowheads="1"/>
          </p:cNvSpPr>
          <p:nvPr/>
        </p:nvSpPr>
        <p:spPr bwMode="auto">
          <a:xfrm>
            <a:off x="6421438" y="5054600"/>
            <a:ext cx="120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400" b="0" i="1" u="none" strike="noStrike" kern="1200" cap="none" spc="0" normalizeH="0" baseline="0" noProof="0">
                <a:ln>
                  <a:noFill/>
                </a:ln>
                <a:solidFill>
                  <a:srgbClr val="023F8E"/>
                </a:solidFill>
                <a:effectLst/>
                <a:uLnTx/>
                <a:uFillTx/>
                <a:latin typeface="Calibri" panose="020F0502020204030204" pitchFamily="34" charset="0"/>
                <a:ea typeface="+mn-ea"/>
                <a:cs typeface="+mn-cs"/>
              </a:rPr>
              <a:t>unbehandelt</a:t>
            </a:r>
          </a:p>
        </p:txBody>
      </p:sp>
      <p:sp>
        <p:nvSpPr>
          <p:cNvPr id="1677344" name="Text Box 32"/>
          <p:cNvSpPr txBox="1">
            <a:spLocks noChangeArrowheads="1"/>
          </p:cNvSpPr>
          <p:nvPr/>
        </p:nvSpPr>
        <p:spPr bwMode="auto">
          <a:xfrm>
            <a:off x="6370638" y="259080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400" b="0" i="1" u="none" strike="noStrike" kern="1200" cap="none" spc="0" normalizeH="0" baseline="0" noProof="0">
                <a:ln>
                  <a:noFill/>
                </a:ln>
                <a:solidFill>
                  <a:srgbClr val="023F8E"/>
                </a:solidFill>
                <a:effectLst/>
                <a:uLnTx/>
                <a:uFillTx/>
                <a:latin typeface="Calibri" panose="020F0502020204030204" pitchFamily="34" charset="0"/>
                <a:ea typeface="+mn-ea"/>
                <a:cs typeface="+mn-cs"/>
              </a:rPr>
              <a:t>Rückfall ?</a:t>
            </a:r>
          </a:p>
        </p:txBody>
      </p:sp>
      <p:sp>
        <p:nvSpPr>
          <p:cNvPr id="106518" name="Text Box 33"/>
          <p:cNvSpPr txBox="1">
            <a:spLocks noChangeArrowheads="1"/>
          </p:cNvSpPr>
          <p:nvPr/>
        </p:nvSpPr>
        <p:spPr bwMode="auto">
          <a:xfrm>
            <a:off x="6977063" y="1935163"/>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600" b="1" i="0" u="none" strike="noStrike" kern="1200" cap="none" spc="0" normalizeH="0" baseline="0" noProof="0">
                <a:ln>
                  <a:noFill/>
                </a:ln>
                <a:solidFill>
                  <a:srgbClr val="023F8E"/>
                </a:solidFill>
                <a:effectLst/>
                <a:uLnTx/>
                <a:uFillTx/>
                <a:latin typeface="Calibri" panose="020F0502020204030204" pitchFamily="34" charset="0"/>
                <a:ea typeface="+mn-ea"/>
                <a:cs typeface="+mn-cs"/>
              </a:rPr>
              <a:t>Remission </a:t>
            </a:r>
          </a:p>
        </p:txBody>
      </p:sp>
      <p:sp>
        <p:nvSpPr>
          <p:cNvPr id="157719" name="Line 34"/>
          <p:cNvSpPr>
            <a:spLocks noChangeShapeType="1"/>
          </p:cNvSpPr>
          <p:nvPr/>
        </p:nvSpPr>
        <p:spPr bwMode="auto">
          <a:xfrm>
            <a:off x="2344738" y="6032500"/>
            <a:ext cx="73025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7720" name="Line 35"/>
          <p:cNvSpPr>
            <a:spLocks noChangeShapeType="1"/>
          </p:cNvSpPr>
          <p:nvPr/>
        </p:nvSpPr>
        <p:spPr bwMode="auto">
          <a:xfrm>
            <a:off x="4387850" y="2438401"/>
            <a:ext cx="14288" cy="2905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06521" name="Text Box 36"/>
          <p:cNvSpPr txBox="1">
            <a:spLocks noChangeArrowheads="1"/>
          </p:cNvSpPr>
          <p:nvPr/>
        </p:nvSpPr>
        <p:spPr bwMode="auto">
          <a:xfrm>
            <a:off x="3287688" y="1897088"/>
            <a:ext cx="21821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Einsetzen der Medikation </a:t>
            </a:r>
          </a:p>
        </p:txBody>
      </p:sp>
      <p:grpSp>
        <p:nvGrpSpPr>
          <p:cNvPr id="1677349" name="Group 37"/>
          <p:cNvGrpSpPr>
            <a:grpSpLocks/>
          </p:cNvGrpSpPr>
          <p:nvPr/>
        </p:nvGrpSpPr>
        <p:grpSpPr bwMode="auto">
          <a:xfrm>
            <a:off x="4338638" y="2916239"/>
            <a:ext cx="1763712" cy="1438275"/>
            <a:chOff x="1773" y="1837"/>
            <a:chExt cx="1111" cy="906"/>
          </a:xfrm>
        </p:grpSpPr>
        <p:sp>
          <p:nvSpPr>
            <p:cNvPr id="106525" name="Oval 38"/>
            <p:cNvSpPr>
              <a:spLocks noChangeArrowheads="1"/>
            </p:cNvSpPr>
            <p:nvPr/>
          </p:nvSpPr>
          <p:spPr bwMode="auto">
            <a:xfrm>
              <a:off x="2373" y="2616"/>
              <a:ext cx="72" cy="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6526" name="Text Box 39"/>
            <p:cNvSpPr txBox="1">
              <a:spLocks noChangeArrowheads="1"/>
            </p:cNvSpPr>
            <p:nvPr/>
          </p:nvSpPr>
          <p:spPr bwMode="auto">
            <a:xfrm>
              <a:off x="1773" y="2551"/>
              <a:ext cx="8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400" b="1" i="0" u="none" strike="noStrike" kern="1200" cap="none" spc="0" normalizeH="0" baseline="0" noProof="0">
                  <a:ln>
                    <a:noFill/>
                  </a:ln>
                  <a:solidFill>
                    <a:srgbClr val="023F8E"/>
                  </a:solidFill>
                  <a:effectLst/>
                  <a:uLnTx/>
                  <a:uFillTx/>
                  <a:latin typeface="Calibri" panose="020F0502020204030204" pitchFamily="34" charset="0"/>
                  <a:ea typeface="+mn-ea"/>
                  <a:cs typeface="+mn-cs"/>
                </a:rPr>
                <a:t>Response</a:t>
              </a:r>
            </a:p>
          </p:txBody>
        </p:sp>
        <p:sp>
          <p:nvSpPr>
            <p:cNvPr id="106527" name="Oval 40"/>
            <p:cNvSpPr>
              <a:spLocks noChangeArrowheads="1"/>
            </p:cNvSpPr>
            <p:nvPr/>
          </p:nvSpPr>
          <p:spPr bwMode="auto">
            <a:xfrm>
              <a:off x="2748" y="1902"/>
              <a:ext cx="72" cy="8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6528" name="Text Box 41"/>
            <p:cNvSpPr txBox="1">
              <a:spLocks noChangeArrowheads="1"/>
            </p:cNvSpPr>
            <p:nvPr/>
          </p:nvSpPr>
          <p:spPr bwMode="auto">
            <a:xfrm>
              <a:off x="2076" y="1837"/>
              <a:ext cx="8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400" b="1" i="0" u="none" strike="noStrike" kern="1200" cap="none" spc="0" normalizeH="0" baseline="0" noProof="0">
                  <a:ln>
                    <a:noFill/>
                  </a:ln>
                  <a:solidFill>
                    <a:srgbClr val="023F8E"/>
                  </a:solidFill>
                  <a:effectLst/>
                  <a:uLnTx/>
                  <a:uFillTx/>
                  <a:latin typeface="Calibri" panose="020F0502020204030204" pitchFamily="34" charset="0"/>
                  <a:ea typeface="+mn-ea"/>
                  <a:cs typeface="+mn-cs"/>
                </a:rPr>
                <a:t>Remission</a:t>
              </a:r>
            </a:p>
          </p:txBody>
        </p:sp>
      </p:grpSp>
      <p:sp>
        <p:nvSpPr>
          <p:cNvPr id="106523" name="Rectangle 42"/>
          <p:cNvSpPr>
            <a:spLocks noChangeArrowheads="1"/>
          </p:cNvSpPr>
          <p:nvPr/>
        </p:nvSpPr>
        <p:spPr bwMode="auto">
          <a:xfrm>
            <a:off x="2115472" y="6351589"/>
            <a:ext cx="13983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23F8E"/>
                </a:solidFill>
                <a:effectLst/>
                <a:uLnTx/>
                <a:uFillTx/>
                <a:latin typeface="Calibri" panose="020F0502020204030204" pitchFamily="34" charset="0"/>
                <a:ea typeface="+mn-ea"/>
                <a:cs typeface="+mn-cs"/>
              </a:rPr>
              <a:t>Frank </a:t>
            </a:r>
            <a:r>
              <a:rPr kumimoji="0" lang="de-DE" altLang="de-DE" sz="1400" b="0" i="1" u="none" strike="noStrike" kern="1200" cap="none" spc="0" normalizeH="0" baseline="0" noProof="0">
                <a:ln>
                  <a:noFill/>
                </a:ln>
                <a:solidFill>
                  <a:srgbClr val="023F8E"/>
                </a:solidFill>
                <a:effectLst/>
                <a:uLnTx/>
                <a:uFillTx/>
                <a:latin typeface="Calibri" panose="020F0502020204030204" pitchFamily="34" charset="0"/>
                <a:ea typeface="+mn-ea"/>
                <a:cs typeface="+mn-cs"/>
              </a:rPr>
              <a:t>et al.</a:t>
            </a:r>
            <a:r>
              <a:rPr kumimoji="0" lang="de-DE" altLang="de-DE" sz="1400" b="0" i="0" u="none" strike="noStrike" kern="1200" cap="none" spc="0" normalizeH="0" baseline="0" noProof="0">
                <a:ln>
                  <a:noFill/>
                </a:ln>
                <a:solidFill>
                  <a:srgbClr val="023F8E"/>
                </a:solidFill>
                <a:effectLst/>
                <a:uLnTx/>
                <a:uFillTx/>
                <a:latin typeface="Calibri" panose="020F0502020204030204" pitchFamily="34" charset="0"/>
                <a:ea typeface="+mn-ea"/>
                <a:cs typeface="+mn-cs"/>
              </a:rPr>
              <a:t> 1990</a:t>
            </a:r>
          </a:p>
        </p:txBody>
      </p:sp>
      <p:sp>
        <p:nvSpPr>
          <p:cNvPr id="106524" name="Oval 43"/>
          <p:cNvSpPr>
            <a:spLocks noChangeArrowheads="1"/>
          </p:cNvSpPr>
          <p:nvPr/>
        </p:nvSpPr>
        <p:spPr bwMode="auto">
          <a:xfrm>
            <a:off x="10561639" y="6756400"/>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5890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7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733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77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1677333"/>
                                        </p:tgtEl>
                                      </p:cBhvr>
                                    </p:animEffect>
                                    <p:set>
                                      <p:cBhvr>
                                        <p:cTn id="15" dur="1" fill="hold">
                                          <p:stCondLst>
                                            <p:cond delay="1999"/>
                                          </p:stCondLst>
                                        </p:cTn>
                                        <p:tgtEl>
                                          <p:spTgt spid="167733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1677343"/>
                                        </p:tgtEl>
                                      </p:cBhvr>
                                    </p:animEffect>
                                    <p:set>
                                      <p:cBhvr>
                                        <p:cTn id="18" dur="1" fill="hold">
                                          <p:stCondLst>
                                            <p:cond delay="1999"/>
                                          </p:stCondLst>
                                        </p:cTn>
                                        <p:tgtEl>
                                          <p:spTgt spid="167734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77344"/>
                                        </p:tgtEl>
                                        <p:attrNameLst>
                                          <p:attrName>style.visibility</p:attrName>
                                        </p:attrNameLst>
                                      </p:cBhvr>
                                      <p:to>
                                        <p:strVal val="visible"/>
                                      </p:to>
                                    </p:set>
                                    <p:animEffect transition="in" filter="fade">
                                      <p:cBhvr>
                                        <p:cTn id="21" dur="2000"/>
                                        <p:tgtEl>
                                          <p:spTgt spid="1677344"/>
                                        </p:tgtEl>
                                      </p:cBhvr>
                                    </p:animEffect>
                                  </p:childTnLst>
                                </p:cTn>
                              </p:par>
                              <p:par>
                                <p:cTn id="22" presetID="10" presetClass="entr" presetSubtype="0" fill="hold" nodeType="withEffect">
                                  <p:stCondLst>
                                    <p:cond delay="0"/>
                                  </p:stCondLst>
                                  <p:childTnLst>
                                    <p:set>
                                      <p:cBhvr>
                                        <p:cTn id="23" dur="1" fill="hold">
                                          <p:stCondLst>
                                            <p:cond delay="0"/>
                                          </p:stCondLst>
                                        </p:cTn>
                                        <p:tgtEl>
                                          <p:spTgt spid="1677330"/>
                                        </p:tgtEl>
                                        <p:attrNameLst>
                                          <p:attrName>style.visibility</p:attrName>
                                        </p:attrNameLst>
                                      </p:cBhvr>
                                      <p:to>
                                        <p:strVal val="visible"/>
                                      </p:to>
                                    </p:set>
                                    <p:animEffect transition="in" filter="fade">
                                      <p:cBhvr>
                                        <p:cTn id="24" dur="2000"/>
                                        <p:tgtEl>
                                          <p:spTgt spid="1677330"/>
                                        </p:tgtEl>
                                      </p:cBhvr>
                                    </p:animEffect>
                                  </p:childTnLst>
                                </p:cTn>
                              </p:par>
                              <p:par>
                                <p:cTn id="25" presetID="10" presetClass="entr" presetSubtype="0" fill="hold" nodeType="withEffect">
                                  <p:stCondLst>
                                    <p:cond delay="0"/>
                                  </p:stCondLst>
                                  <p:childTnLst>
                                    <p:set>
                                      <p:cBhvr>
                                        <p:cTn id="26" dur="1" fill="hold">
                                          <p:stCondLst>
                                            <p:cond delay="0"/>
                                          </p:stCondLst>
                                        </p:cTn>
                                        <p:tgtEl>
                                          <p:spTgt spid="1677336"/>
                                        </p:tgtEl>
                                        <p:attrNameLst>
                                          <p:attrName>style.visibility</p:attrName>
                                        </p:attrNameLst>
                                      </p:cBhvr>
                                      <p:to>
                                        <p:strVal val="visible"/>
                                      </p:to>
                                    </p:set>
                                    <p:animEffect transition="in" filter="fade">
                                      <p:cBhvr>
                                        <p:cTn id="27" dur="2000"/>
                                        <p:tgtEl>
                                          <p:spTgt spid="1677336"/>
                                        </p:tgtEl>
                                      </p:cBhvr>
                                    </p:animEffect>
                                  </p:childTnLst>
                                </p:cTn>
                              </p:par>
                              <p:par>
                                <p:cTn id="28" presetID="10" presetClass="entr" presetSubtype="0" fill="hold" nodeType="withEffect">
                                  <p:stCondLst>
                                    <p:cond delay="0"/>
                                  </p:stCondLst>
                                  <p:childTnLst>
                                    <p:set>
                                      <p:cBhvr>
                                        <p:cTn id="29" dur="1" fill="hold">
                                          <p:stCondLst>
                                            <p:cond delay="0"/>
                                          </p:stCondLst>
                                        </p:cTn>
                                        <p:tgtEl>
                                          <p:spTgt spid="1677331"/>
                                        </p:tgtEl>
                                        <p:attrNameLst>
                                          <p:attrName>style.visibility</p:attrName>
                                        </p:attrNameLst>
                                      </p:cBhvr>
                                      <p:to>
                                        <p:strVal val="visible"/>
                                      </p:to>
                                    </p:set>
                                    <p:animEffect transition="in" filter="fade">
                                      <p:cBhvr>
                                        <p:cTn id="30" dur="2000"/>
                                        <p:tgtEl>
                                          <p:spTgt spid="1677331"/>
                                        </p:tgtEl>
                                      </p:cBhvr>
                                    </p:animEffect>
                                  </p:childTnLst>
                                </p:cTn>
                              </p:par>
                              <p:par>
                                <p:cTn id="31" presetID="1" presetClass="entr" presetSubtype="0" fill="hold" nodeType="withEffect">
                                  <p:stCondLst>
                                    <p:cond delay="0"/>
                                  </p:stCondLst>
                                  <p:childTnLst>
                                    <p:set>
                                      <p:cBhvr>
                                        <p:cTn id="32" dur="1" fill="hold">
                                          <p:stCondLst>
                                            <p:cond delay="0"/>
                                          </p:stCondLst>
                                        </p:cTn>
                                        <p:tgtEl>
                                          <p:spTgt spid="16773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773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2000"/>
                                        <p:tgtEl>
                                          <p:spTgt spid="1677331"/>
                                        </p:tgtEl>
                                      </p:cBhvr>
                                    </p:animEffect>
                                    <p:set>
                                      <p:cBhvr>
                                        <p:cTn id="39" dur="1" fill="hold">
                                          <p:stCondLst>
                                            <p:cond delay="1999"/>
                                          </p:stCondLst>
                                        </p:cTn>
                                        <p:tgtEl>
                                          <p:spTgt spid="1677331"/>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677332"/>
                                        </p:tgtEl>
                                        <p:attrNameLst>
                                          <p:attrName>style.visibility</p:attrName>
                                        </p:attrNameLst>
                                      </p:cBhvr>
                                      <p:to>
                                        <p:strVal val="visible"/>
                                      </p:to>
                                    </p:set>
                                    <p:animEffect transition="in" filter="fade">
                                      <p:cBhvr>
                                        <p:cTn id="42" dur="2000"/>
                                        <p:tgtEl>
                                          <p:spTgt spid="1677332"/>
                                        </p:tgtEl>
                                      </p:cBhvr>
                                    </p:animEffect>
                                  </p:childTnLst>
                                </p:cTn>
                              </p:par>
                              <p:par>
                                <p:cTn id="43" presetID="10" presetClass="entr" presetSubtype="0" fill="hold" nodeType="withEffect">
                                  <p:stCondLst>
                                    <p:cond delay="0"/>
                                  </p:stCondLst>
                                  <p:childTnLst>
                                    <p:set>
                                      <p:cBhvr>
                                        <p:cTn id="44" dur="1" fill="hold">
                                          <p:stCondLst>
                                            <p:cond delay="0"/>
                                          </p:stCondLst>
                                        </p:cTn>
                                        <p:tgtEl>
                                          <p:spTgt spid="1677337"/>
                                        </p:tgtEl>
                                        <p:attrNameLst>
                                          <p:attrName>style.visibility</p:attrName>
                                        </p:attrNameLst>
                                      </p:cBhvr>
                                      <p:to>
                                        <p:strVal val="visible"/>
                                      </p:to>
                                    </p:set>
                                    <p:animEffect transition="in" filter="fade">
                                      <p:cBhvr>
                                        <p:cTn id="45" dur="2000"/>
                                        <p:tgtEl>
                                          <p:spTgt spid="1677337"/>
                                        </p:tgtEl>
                                      </p:cBhvr>
                                    </p:animEffect>
                                  </p:childTnLst>
                                </p:cTn>
                              </p:par>
                              <p:par>
                                <p:cTn id="46" presetID="1" presetClass="entr" presetSubtype="0" fill="hold" nodeType="withEffect">
                                  <p:stCondLst>
                                    <p:cond delay="0"/>
                                  </p:stCondLst>
                                  <p:childTnLst>
                                    <p:set>
                                      <p:cBhvr>
                                        <p:cTn id="47" dur="1" fill="hold">
                                          <p:stCondLst>
                                            <p:cond delay="0"/>
                                          </p:stCondLst>
                                        </p:cTn>
                                        <p:tgtEl>
                                          <p:spTgt spid="167731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2000"/>
                                        <p:tgtEl>
                                          <p:spTgt spid="1677332"/>
                                        </p:tgtEl>
                                      </p:cBhvr>
                                    </p:animEffect>
                                    <p:set>
                                      <p:cBhvr>
                                        <p:cTn id="52" dur="1" fill="hold">
                                          <p:stCondLst>
                                            <p:cond delay="1999"/>
                                          </p:stCondLst>
                                        </p:cTn>
                                        <p:tgtEl>
                                          <p:spTgt spid="167733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1677344"/>
                                        </p:tgtEl>
                                      </p:cBhvr>
                                    </p:animEffect>
                                    <p:set>
                                      <p:cBhvr>
                                        <p:cTn id="55" dur="1" fill="hold">
                                          <p:stCondLst>
                                            <p:cond delay="1999"/>
                                          </p:stCondLst>
                                        </p:cTn>
                                        <p:tgtEl>
                                          <p:spTgt spid="167734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677338"/>
                                        </p:tgtEl>
                                        <p:attrNameLst>
                                          <p:attrName>style.visibility</p:attrName>
                                        </p:attrNameLst>
                                      </p:cBhvr>
                                      <p:to>
                                        <p:strVal val="visible"/>
                                      </p:to>
                                    </p:set>
                                    <p:animEffect transition="in" filter="fade">
                                      <p:cBhvr>
                                        <p:cTn id="58" dur="2000"/>
                                        <p:tgtEl>
                                          <p:spTgt spid="1677338"/>
                                        </p:tgtEl>
                                      </p:cBhvr>
                                    </p:animEffect>
                                  </p:childTnLst>
                                </p:cTn>
                              </p:par>
                              <p:par>
                                <p:cTn id="59" presetID="1" presetClass="entr" presetSubtype="0" fill="hold" nodeType="withEffect">
                                  <p:stCondLst>
                                    <p:cond delay="0"/>
                                  </p:stCondLst>
                                  <p:childTnLst>
                                    <p:set>
                                      <p:cBhvr>
                                        <p:cTn id="60" dur="1" fill="hold">
                                          <p:stCondLst>
                                            <p:cond delay="0"/>
                                          </p:stCondLst>
                                        </p:cTn>
                                        <p:tgtEl>
                                          <p:spTgt spid="1677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343" grpId="0"/>
      <p:bldP spid="1677343" grpId="1"/>
      <p:bldP spid="1677344" grpId="0"/>
      <p:bldP spid="16773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normAutofit/>
          </a:bodyPr>
          <a:lstStyle/>
          <a:p>
            <a:r>
              <a:rPr lang="de-DE" altLang="de-DE" dirty="0"/>
              <a:t>Kritische Fragen der Patienten:</a:t>
            </a:r>
          </a:p>
        </p:txBody>
      </p:sp>
      <p:sp>
        <p:nvSpPr>
          <p:cNvPr id="56323" name="Inhaltsplatzhalter 2"/>
          <p:cNvSpPr>
            <a:spLocks noGrp="1"/>
          </p:cNvSpPr>
          <p:nvPr>
            <p:ph idx="1"/>
          </p:nvPr>
        </p:nvSpPr>
        <p:spPr>
          <a:xfrm>
            <a:off x="2152650" y="2511425"/>
            <a:ext cx="7886700" cy="4351338"/>
          </a:xfrm>
        </p:spPr>
        <p:txBody>
          <a:bodyPr>
            <a:normAutofit/>
          </a:bodyPr>
          <a:lstStyle/>
          <a:p>
            <a:pPr marL="0" indent="0">
              <a:buNone/>
            </a:pPr>
            <a:r>
              <a:rPr lang="de-DE" altLang="de-DE" dirty="0">
                <a:latin typeface="Calibri" panose="020F0502020204030204" pitchFamily="34" charset="0"/>
                <a:cs typeface="Arial" panose="020B0604020202020204" pitchFamily="34" charset="0"/>
              </a:rPr>
              <a:t>Können Antidepressiva bei psychischen Problemen wirklich helfen?</a:t>
            </a:r>
          </a:p>
        </p:txBody>
      </p:sp>
    </p:spTree>
    <p:extLst>
      <p:ext uri="{BB962C8B-B14F-4D97-AF65-F5344CB8AC3E}">
        <p14:creationId xmlns:p14="http://schemas.microsoft.com/office/powerpoint/2010/main" val="1502773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25936" y="1"/>
            <a:ext cx="7868865" cy="1143001"/>
          </a:xfrm>
        </p:spPr>
        <p:txBody>
          <a:bodyPr>
            <a:normAutofit/>
          </a:bodyPr>
          <a:lstStyle/>
          <a:p>
            <a:pPr algn="ctr"/>
            <a:r>
              <a:rPr lang="de-DE" altLang="de-DE" sz="3600" dirty="0"/>
              <a:t>Langzeitbehandlung</a:t>
            </a:r>
          </a:p>
        </p:txBody>
      </p:sp>
      <p:sp>
        <p:nvSpPr>
          <p:cNvPr id="108547" name="Rectangle 3"/>
          <p:cNvSpPr>
            <a:spLocks noGrp="1" noChangeArrowheads="1"/>
          </p:cNvSpPr>
          <p:nvPr>
            <p:ph type="body" idx="1"/>
          </p:nvPr>
        </p:nvSpPr>
        <p:spPr>
          <a:xfrm>
            <a:off x="2207568" y="2420888"/>
            <a:ext cx="8134672" cy="2871788"/>
          </a:xfrm>
        </p:spPr>
        <p:txBody>
          <a:bodyPr>
            <a:noAutofit/>
          </a:bodyPr>
          <a:lstStyle/>
          <a:p>
            <a:pPr>
              <a:lnSpc>
                <a:spcPct val="120000"/>
              </a:lnSpc>
              <a:buFontTx/>
              <a:buNone/>
            </a:pPr>
            <a:r>
              <a:rPr lang="de-DE" altLang="de-DE" sz="2500" dirty="0"/>
              <a:t>Weitere Entscheidungskriterien:</a:t>
            </a:r>
          </a:p>
          <a:p>
            <a:pPr>
              <a:lnSpc>
                <a:spcPct val="120000"/>
              </a:lnSpc>
            </a:pPr>
            <a:r>
              <a:rPr lang="de-DE" altLang="de-DE" sz="2500" dirty="0"/>
              <a:t>Höhe des Rückfallrisikos (z.B. Remissionsgrad, Double Depression, Alter)</a:t>
            </a:r>
          </a:p>
          <a:p>
            <a:pPr>
              <a:lnSpc>
                <a:spcPct val="120000"/>
              </a:lnSpc>
            </a:pPr>
            <a:r>
              <a:rPr lang="de-DE" altLang="de-DE" sz="2500" dirty="0"/>
              <a:t>Schwere und Dauer früherer Episoden</a:t>
            </a:r>
          </a:p>
          <a:p>
            <a:pPr>
              <a:lnSpc>
                <a:spcPct val="120000"/>
              </a:lnSpc>
            </a:pPr>
            <a:r>
              <a:rPr lang="de-DE" altLang="de-DE" sz="2500" dirty="0"/>
              <a:t>Suizidgefährdung</a:t>
            </a:r>
          </a:p>
          <a:p>
            <a:pPr>
              <a:lnSpc>
                <a:spcPct val="120000"/>
              </a:lnSpc>
            </a:pPr>
            <a:r>
              <a:rPr lang="de-DE" altLang="de-DE" sz="2500" dirty="0"/>
              <a:t>Verträglichkeit </a:t>
            </a:r>
          </a:p>
          <a:p>
            <a:pPr>
              <a:lnSpc>
                <a:spcPct val="120000"/>
              </a:lnSpc>
            </a:pPr>
            <a:r>
              <a:rPr lang="de-DE" altLang="de-DE" sz="2500" dirty="0"/>
              <a:t>Kooperationsfähigkeit und -bereitschaft</a:t>
            </a:r>
          </a:p>
        </p:txBody>
      </p:sp>
      <p:sp>
        <p:nvSpPr>
          <p:cNvPr id="108548" name="Rectangle 4"/>
          <p:cNvSpPr>
            <a:spLocks noChangeArrowheads="1"/>
          </p:cNvSpPr>
          <p:nvPr/>
        </p:nvSpPr>
        <p:spPr bwMode="auto">
          <a:xfrm>
            <a:off x="2008189" y="1279525"/>
            <a:ext cx="82073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Bei </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&gt; 2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depressiven</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Episoden</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in den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letzten</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5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Jahren</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Rückfallprophylaxe</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für</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mindestens</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einige</a:t>
            </a:r>
            <a:r>
              <a:rPr kumimoji="0" lang="en-US"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n-US" altLang="de-DE" sz="25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Jahre</a:t>
            </a:r>
            <a:endParaRPr kumimoji="0" lang="de-DE" altLang="de-DE" sz="25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08549" name="Oval 5"/>
          <p:cNvSpPr>
            <a:spLocks noChangeArrowheads="1"/>
          </p:cNvSpPr>
          <p:nvPr/>
        </p:nvSpPr>
        <p:spPr bwMode="auto">
          <a:xfrm>
            <a:off x="10561639" y="6324600"/>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a:ln>
                <a:noFill/>
              </a:ln>
              <a:solidFill>
                <a:prstClr val="black"/>
              </a:solidFill>
              <a:effectLst/>
              <a:uLnTx/>
              <a:uFillTx/>
              <a:latin typeface="Frutiger LT 45 Light"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68629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6615" y="116632"/>
            <a:ext cx="8229600" cy="1143000"/>
          </a:xfrm>
        </p:spPr>
        <p:txBody>
          <a:bodyPr>
            <a:noAutofit/>
          </a:bodyPr>
          <a:lstStyle/>
          <a:p>
            <a:pPr algn="ctr"/>
            <a:r>
              <a:rPr lang="de-DE" altLang="de-DE" sz="3200" dirty="0"/>
              <a:t>Rückfallverhütung bei unipolarer Depression</a:t>
            </a:r>
          </a:p>
        </p:txBody>
      </p:sp>
      <p:sp>
        <p:nvSpPr>
          <p:cNvPr id="110595" name="Text Box 3"/>
          <p:cNvSpPr txBox="1">
            <a:spLocks noChangeArrowheads="1"/>
          </p:cNvSpPr>
          <p:nvPr/>
        </p:nvSpPr>
        <p:spPr bwMode="auto">
          <a:xfrm>
            <a:off x="2014538" y="64008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a:ln>
                  <a:noFill/>
                </a:ln>
                <a:solidFill>
                  <a:srgbClr val="023F8E"/>
                </a:solidFill>
                <a:effectLst/>
                <a:uLnTx/>
                <a:uFillTx/>
                <a:latin typeface="Calibri" panose="020F0502020204030204" pitchFamily="34" charset="0"/>
                <a:ea typeface="+mn-ea"/>
                <a:cs typeface="+mn-cs"/>
              </a:rPr>
              <a:t>Geddes </a:t>
            </a:r>
            <a:r>
              <a:rPr kumimoji="0" lang="de-DE" altLang="de-DE" sz="1400" b="0" i="1" u="none" strike="noStrike" kern="1200" cap="none" spc="0" normalizeH="0" baseline="0" noProof="0">
                <a:ln>
                  <a:noFill/>
                </a:ln>
                <a:solidFill>
                  <a:srgbClr val="023F8E"/>
                </a:solidFill>
                <a:effectLst/>
                <a:uLnTx/>
                <a:uFillTx/>
                <a:latin typeface="Calibri" panose="020F0502020204030204" pitchFamily="34" charset="0"/>
                <a:ea typeface="+mn-ea"/>
                <a:cs typeface="+mn-cs"/>
              </a:rPr>
              <a:t>et al.</a:t>
            </a:r>
            <a:r>
              <a:rPr kumimoji="0" lang="de-DE" altLang="de-DE" sz="1400" b="0" i="0" u="none" strike="noStrike" kern="1200" cap="none" spc="0" normalizeH="0" baseline="0" noProof="0">
                <a:ln>
                  <a:noFill/>
                </a:ln>
                <a:solidFill>
                  <a:srgbClr val="023F8E"/>
                </a:solidFill>
                <a:effectLst/>
                <a:uLnTx/>
                <a:uFillTx/>
                <a:latin typeface="Calibri" panose="020F0502020204030204" pitchFamily="34" charset="0"/>
                <a:ea typeface="+mn-ea"/>
                <a:cs typeface="+mn-cs"/>
              </a:rPr>
              <a:t> 2003.</a:t>
            </a:r>
          </a:p>
        </p:txBody>
      </p:sp>
      <p:sp>
        <p:nvSpPr>
          <p:cNvPr id="110596" name="Rectangle 4"/>
          <p:cNvSpPr>
            <a:spLocks noChangeArrowheads="1"/>
          </p:cNvSpPr>
          <p:nvPr/>
        </p:nvSpPr>
        <p:spPr bwMode="auto">
          <a:xfrm>
            <a:off x="2014538" y="5513388"/>
            <a:ext cx="840194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7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4763" algn="ctr" defTabSz="914400" rtl="0" eaLnBrk="1" fontAlgn="base" latinLnBrk="0" hangingPunct="1">
              <a:lnSpc>
                <a:spcPct val="100000"/>
              </a:lnSpc>
              <a:spcBef>
                <a:spcPct val="20000"/>
              </a:spcBef>
              <a:spcAft>
                <a:spcPct val="0"/>
              </a:spcAft>
              <a:buClrTx/>
              <a:buSzTx/>
              <a:buFontTx/>
              <a:buNone/>
              <a:tabLst/>
              <a:defRPr/>
            </a:pPr>
            <a:r>
              <a:rPr kumimoji="0" lang="de-DE" altLang="de-DE" sz="24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Weiterführung der Akutbehandlung halbiert oder drittelt das </a:t>
            </a:r>
            <a:r>
              <a:rPr kumimoji="0" lang="en-US" altLang="de-DE" sz="2400" b="0" i="0" u="none" strike="noStrike" kern="1200" cap="none" spc="0" normalizeH="0" baseline="0" noProof="0" dirty="0" err="1">
                <a:ln>
                  <a:noFill/>
                </a:ln>
                <a:solidFill>
                  <a:srgbClr val="4472C4"/>
                </a:solidFill>
                <a:effectLst/>
                <a:uLnTx/>
                <a:uFillTx/>
                <a:latin typeface="Calibri" panose="020F0502020204030204" pitchFamily="34" charset="0"/>
                <a:ea typeface="+mn-ea"/>
                <a:cs typeface="Arial" panose="020B0604020202020204" pitchFamily="34" charset="0"/>
              </a:rPr>
              <a:t>Rückfallrisiko</a:t>
            </a:r>
            <a:endParaRPr kumimoji="0" lang="en-US" altLang="de-DE" sz="2400" b="0" i="0" u="none" strike="noStrike" kern="1200" cap="none" spc="0" normalizeH="0" baseline="0" noProof="0" dirty="0">
              <a:ln>
                <a:noFill/>
              </a:ln>
              <a:solidFill>
                <a:srgbClr val="4472C4"/>
              </a:solidFill>
              <a:effectLst/>
              <a:uLnTx/>
              <a:uFillTx/>
              <a:latin typeface="Calibri" panose="020F0502020204030204" pitchFamily="34" charset="0"/>
              <a:ea typeface="+mn-ea"/>
              <a:cs typeface="Arial" panose="020B0604020202020204" pitchFamily="34" charset="0"/>
            </a:endParaRPr>
          </a:p>
        </p:txBody>
      </p:sp>
      <p:grpSp>
        <p:nvGrpSpPr>
          <p:cNvPr id="110597" name="Group 5"/>
          <p:cNvGrpSpPr>
            <a:grpSpLocks/>
          </p:cNvGrpSpPr>
          <p:nvPr/>
        </p:nvGrpSpPr>
        <p:grpSpPr bwMode="auto">
          <a:xfrm>
            <a:off x="2500314" y="1412776"/>
            <a:ext cx="6851650" cy="4100612"/>
            <a:chOff x="804" y="1165"/>
            <a:chExt cx="4127" cy="2308"/>
          </a:xfrm>
        </p:grpSpPr>
        <p:sp>
          <p:nvSpPr>
            <p:cNvPr id="906246" name="Rectangle 6"/>
            <p:cNvSpPr>
              <a:spLocks noChangeArrowheads="1"/>
            </p:cNvSpPr>
            <p:nvPr/>
          </p:nvSpPr>
          <p:spPr bwMode="auto">
            <a:xfrm>
              <a:off x="804" y="1165"/>
              <a:ext cx="4127" cy="2308"/>
            </a:xfrm>
            <a:prstGeom prst="rect">
              <a:avLst/>
            </a:prstGeom>
            <a:noFill/>
            <a:ln>
              <a:noFill/>
            </a:ln>
            <a:effectLst/>
            <a:extLst>
              <a:ext uri="{909E8E84-426E-40DD-AFC4-6F175D3DCCD1}">
                <a14:hiddenFill xmlns:a14="http://schemas.microsoft.com/office/drawing/2010/main">
                  <a:solidFill>
                    <a:srgbClr val="CFCF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47" name="Rectangle 7"/>
            <p:cNvSpPr>
              <a:spLocks noChangeArrowheads="1"/>
            </p:cNvSpPr>
            <p:nvPr/>
          </p:nvSpPr>
          <p:spPr bwMode="auto">
            <a:xfrm>
              <a:off x="1294" y="1308"/>
              <a:ext cx="3018"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48" name="Line 8"/>
            <p:cNvSpPr>
              <a:spLocks noChangeShapeType="1"/>
            </p:cNvSpPr>
            <p:nvPr/>
          </p:nvSpPr>
          <p:spPr bwMode="auto">
            <a:xfrm>
              <a:off x="1294" y="3023"/>
              <a:ext cx="30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49" name="Line 9"/>
            <p:cNvSpPr>
              <a:spLocks noChangeShapeType="1"/>
            </p:cNvSpPr>
            <p:nvPr/>
          </p:nvSpPr>
          <p:spPr bwMode="auto">
            <a:xfrm>
              <a:off x="1294" y="1308"/>
              <a:ext cx="30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0" name="Rectangle 10"/>
            <p:cNvSpPr>
              <a:spLocks noChangeArrowheads="1"/>
            </p:cNvSpPr>
            <p:nvPr/>
          </p:nvSpPr>
          <p:spPr bwMode="auto">
            <a:xfrm>
              <a:off x="1294" y="1308"/>
              <a:ext cx="3018" cy="1715"/>
            </a:xfrm>
            <a:prstGeom prst="rect">
              <a:avLst/>
            </a:prstGeom>
            <a:noFill/>
            <a:ln w="7938">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1" name="Rectangle 11"/>
            <p:cNvSpPr>
              <a:spLocks noChangeArrowheads="1"/>
            </p:cNvSpPr>
            <p:nvPr/>
          </p:nvSpPr>
          <p:spPr bwMode="auto">
            <a:xfrm>
              <a:off x="1419" y="1311"/>
              <a:ext cx="252" cy="429"/>
            </a:xfrm>
            <a:prstGeom prst="rect">
              <a:avLst/>
            </a:prstGeom>
            <a:solidFill>
              <a:srgbClr val="B3E500"/>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2" name="Rectangle 12"/>
            <p:cNvSpPr>
              <a:spLocks noChangeArrowheads="1"/>
            </p:cNvSpPr>
            <p:nvPr/>
          </p:nvSpPr>
          <p:spPr bwMode="auto">
            <a:xfrm>
              <a:off x="2173" y="1311"/>
              <a:ext cx="253" cy="257"/>
            </a:xfrm>
            <a:prstGeom prst="rect">
              <a:avLst/>
            </a:prstGeom>
            <a:solidFill>
              <a:srgbClr val="B3E500"/>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3" name="Rectangle 13"/>
            <p:cNvSpPr>
              <a:spLocks noChangeArrowheads="1"/>
            </p:cNvSpPr>
            <p:nvPr/>
          </p:nvSpPr>
          <p:spPr bwMode="auto">
            <a:xfrm>
              <a:off x="2928" y="1311"/>
              <a:ext cx="252" cy="325"/>
            </a:xfrm>
            <a:prstGeom prst="rect">
              <a:avLst/>
            </a:prstGeom>
            <a:solidFill>
              <a:srgbClr val="B3E500"/>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4" name="Rectangle 14"/>
            <p:cNvSpPr>
              <a:spLocks noChangeArrowheads="1"/>
            </p:cNvSpPr>
            <p:nvPr/>
          </p:nvSpPr>
          <p:spPr bwMode="auto">
            <a:xfrm>
              <a:off x="3682" y="1311"/>
              <a:ext cx="253" cy="359"/>
            </a:xfrm>
            <a:prstGeom prst="rect">
              <a:avLst/>
            </a:prstGeom>
            <a:solidFill>
              <a:srgbClr val="B3E500"/>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5" name="Rectangle 15"/>
            <p:cNvSpPr>
              <a:spLocks noChangeArrowheads="1"/>
            </p:cNvSpPr>
            <p:nvPr/>
          </p:nvSpPr>
          <p:spPr bwMode="auto">
            <a:xfrm>
              <a:off x="1671" y="1311"/>
              <a:ext cx="252" cy="976"/>
            </a:xfrm>
            <a:prstGeom prst="rect">
              <a:avLst/>
            </a:prstGeom>
            <a:solidFill>
              <a:schemeClr val="accent2"/>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6" name="Rectangle 16"/>
            <p:cNvSpPr>
              <a:spLocks noChangeArrowheads="1"/>
            </p:cNvSpPr>
            <p:nvPr/>
          </p:nvSpPr>
          <p:spPr bwMode="auto">
            <a:xfrm>
              <a:off x="2426" y="1311"/>
              <a:ext cx="251" cy="634"/>
            </a:xfrm>
            <a:prstGeom prst="rect">
              <a:avLst/>
            </a:prstGeom>
            <a:solidFill>
              <a:schemeClr val="accent2"/>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7" name="Rectangle 17"/>
            <p:cNvSpPr>
              <a:spLocks noChangeArrowheads="1"/>
            </p:cNvSpPr>
            <p:nvPr/>
          </p:nvSpPr>
          <p:spPr bwMode="auto">
            <a:xfrm>
              <a:off x="3180" y="1311"/>
              <a:ext cx="252" cy="600"/>
            </a:xfrm>
            <a:prstGeom prst="rect">
              <a:avLst/>
            </a:prstGeom>
            <a:solidFill>
              <a:schemeClr val="accent2"/>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8" name="Rectangle 18"/>
            <p:cNvSpPr>
              <a:spLocks noChangeArrowheads="1"/>
            </p:cNvSpPr>
            <p:nvPr/>
          </p:nvSpPr>
          <p:spPr bwMode="auto">
            <a:xfrm>
              <a:off x="3935" y="1311"/>
              <a:ext cx="251" cy="1474"/>
            </a:xfrm>
            <a:prstGeom prst="rect">
              <a:avLst/>
            </a:prstGeom>
            <a:solidFill>
              <a:schemeClr val="accent2"/>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59" name="Line 19"/>
            <p:cNvSpPr>
              <a:spLocks noChangeShapeType="1"/>
            </p:cNvSpPr>
            <p:nvPr/>
          </p:nvSpPr>
          <p:spPr bwMode="auto">
            <a:xfrm>
              <a:off x="1294" y="1308"/>
              <a:ext cx="1" cy="17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0" name="Line 20"/>
            <p:cNvSpPr>
              <a:spLocks noChangeShapeType="1"/>
            </p:cNvSpPr>
            <p:nvPr/>
          </p:nvSpPr>
          <p:spPr bwMode="auto">
            <a:xfrm>
              <a:off x="1268" y="3023"/>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1" name="Line 21"/>
            <p:cNvSpPr>
              <a:spLocks noChangeShapeType="1"/>
            </p:cNvSpPr>
            <p:nvPr/>
          </p:nvSpPr>
          <p:spPr bwMode="auto">
            <a:xfrm>
              <a:off x="1268" y="2852"/>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2" name="Line 22"/>
            <p:cNvSpPr>
              <a:spLocks noChangeShapeType="1"/>
            </p:cNvSpPr>
            <p:nvPr/>
          </p:nvSpPr>
          <p:spPr bwMode="auto">
            <a:xfrm>
              <a:off x="1268" y="2681"/>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3" name="Line 23"/>
            <p:cNvSpPr>
              <a:spLocks noChangeShapeType="1"/>
            </p:cNvSpPr>
            <p:nvPr/>
          </p:nvSpPr>
          <p:spPr bwMode="auto">
            <a:xfrm>
              <a:off x="1268" y="2508"/>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4" name="Line 24"/>
            <p:cNvSpPr>
              <a:spLocks noChangeShapeType="1"/>
            </p:cNvSpPr>
            <p:nvPr/>
          </p:nvSpPr>
          <p:spPr bwMode="auto">
            <a:xfrm>
              <a:off x="1268" y="2337"/>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5" name="Line 25"/>
            <p:cNvSpPr>
              <a:spLocks noChangeShapeType="1"/>
            </p:cNvSpPr>
            <p:nvPr/>
          </p:nvSpPr>
          <p:spPr bwMode="auto">
            <a:xfrm>
              <a:off x="1268" y="2166"/>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6" name="Line 26"/>
            <p:cNvSpPr>
              <a:spLocks noChangeShapeType="1"/>
            </p:cNvSpPr>
            <p:nvPr/>
          </p:nvSpPr>
          <p:spPr bwMode="auto">
            <a:xfrm>
              <a:off x="1268" y="1994"/>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7" name="Line 27"/>
            <p:cNvSpPr>
              <a:spLocks noChangeShapeType="1"/>
            </p:cNvSpPr>
            <p:nvPr/>
          </p:nvSpPr>
          <p:spPr bwMode="auto">
            <a:xfrm>
              <a:off x="1268" y="1823"/>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8" name="Line 28"/>
            <p:cNvSpPr>
              <a:spLocks noChangeShapeType="1"/>
            </p:cNvSpPr>
            <p:nvPr/>
          </p:nvSpPr>
          <p:spPr bwMode="auto">
            <a:xfrm>
              <a:off x="1268" y="1651"/>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69" name="Line 29"/>
            <p:cNvSpPr>
              <a:spLocks noChangeShapeType="1"/>
            </p:cNvSpPr>
            <p:nvPr/>
          </p:nvSpPr>
          <p:spPr bwMode="auto">
            <a:xfrm>
              <a:off x="1268" y="1480"/>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906270" name="Line 30"/>
            <p:cNvSpPr>
              <a:spLocks noChangeShapeType="1"/>
            </p:cNvSpPr>
            <p:nvPr/>
          </p:nvSpPr>
          <p:spPr bwMode="auto">
            <a:xfrm>
              <a:off x="1268" y="1308"/>
              <a:ext cx="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10624" name="Rectangle 31"/>
            <p:cNvSpPr>
              <a:spLocks noChangeArrowheads="1"/>
            </p:cNvSpPr>
            <p:nvPr/>
          </p:nvSpPr>
          <p:spPr bwMode="auto">
            <a:xfrm>
              <a:off x="1188" y="1263"/>
              <a:ext cx="4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110625" name="Rectangle 32"/>
            <p:cNvSpPr>
              <a:spLocks noChangeArrowheads="1"/>
            </p:cNvSpPr>
            <p:nvPr/>
          </p:nvSpPr>
          <p:spPr bwMode="auto">
            <a:xfrm>
              <a:off x="1140" y="1425"/>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p>
          </p:txBody>
        </p:sp>
        <p:sp>
          <p:nvSpPr>
            <p:cNvPr id="110626" name="Rectangle 33"/>
            <p:cNvSpPr>
              <a:spLocks noChangeArrowheads="1"/>
            </p:cNvSpPr>
            <p:nvPr/>
          </p:nvSpPr>
          <p:spPr bwMode="auto">
            <a:xfrm>
              <a:off x="1140" y="1607"/>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110627" name="Rectangle 34"/>
            <p:cNvSpPr>
              <a:spLocks noChangeArrowheads="1"/>
            </p:cNvSpPr>
            <p:nvPr/>
          </p:nvSpPr>
          <p:spPr bwMode="auto">
            <a:xfrm>
              <a:off x="1140" y="1767"/>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110628" name="Rectangle 35"/>
            <p:cNvSpPr>
              <a:spLocks noChangeArrowheads="1"/>
            </p:cNvSpPr>
            <p:nvPr/>
          </p:nvSpPr>
          <p:spPr bwMode="auto">
            <a:xfrm>
              <a:off x="1143" y="1941"/>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110629" name="Rectangle 36"/>
            <p:cNvSpPr>
              <a:spLocks noChangeArrowheads="1"/>
            </p:cNvSpPr>
            <p:nvPr/>
          </p:nvSpPr>
          <p:spPr bwMode="auto">
            <a:xfrm>
              <a:off x="1143" y="2114"/>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50</a:t>
              </a:r>
            </a:p>
          </p:txBody>
        </p:sp>
        <p:sp>
          <p:nvSpPr>
            <p:cNvPr id="110630" name="Rectangle 37"/>
            <p:cNvSpPr>
              <a:spLocks noChangeArrowheads="1"/>
            </p:cNvSpPr>
            <p:nvPr/>
          </p:nvSpPr>
          <p:spPr bwMode="auto">
            <a:xfrm>
              <a:off x="1140" y="2287"/>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110631" name="Rectangle 38"/>
            <p:cNvSpPr>
              <a:spLocks noChangeArrowheads="1"/>
            </p:cNvSpPr>
            <p:nvPr/>
          </p:nvSpPr>
          <p:spPr bwMode="auto">
            <a:xfrm>
              <a:off x="1140" y="2455"/>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70</a:t>
              </a:r>
            </a:p>
          </p:txBody>
        </p:sp>
        <p:sp>
          <p:nvSpPr>
            <p:cNvPr id="110632" name="Rectangle 39"/>
            <p:cNvSpPr>
              <a:spLocks noChangeArrowheads="1"/>
            </p:cNvSpPr>
            <p:nvPr/>
          </p:nvSpPr>
          <p:spPr bwMode="auto">
            <a:xfrm>
              <a:off x="1140" y="2631"/>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110633" name="Rectangle 40"/>
            <p:cNvSpPr>
              <a:spLocks noChangeArrowheads="1"/>
            </p:cNvSpPr>
            <p:nvPr/>
          </p:nvSpPr>
          <p:spPr bwMode="auto">
            <a:xfrm>
              <a:off x="1140" y="2799"/>
              <a:ext cx="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90</a:t>
              </a:r>
            </a:p>
          </p:txBody>
        </p:sp>
        <p:sp>
          <p:nvSpPr>
            <p:cNvPr id="110634" name="Rectangle 41"/>
            <p:cNvSpPr>
              <a:spLocks noChangeArrowheads="1"/>
            </p:cNvSpPr>
            <p:nvPr/>
          </p:nvSpPr>
          <p:spPr bwMode="auto">
            <a:xfrm>
              <a:off x="1092" y="2975"/>
              <a:ext cx="14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110635" name="Rectangle 42"/>
            <p:cNvSpPr>
              <a:spLocks noChangeArrowheads="1"/>
            </p:cNvSpPr>
            <p:nvPr/>
          </p:nvSpPr>
          <p:spPr bwMode="auto">
            <a:xfrm>
              <a:off x="1584" y="3099"/>
              <a:ext cx="15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TZA</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36" name="Rectangle 43"/>
            <p:cNvSpPr>
              <a:spLocks noChangeArrowheads="1"/>
            </p:cNvSpPr>
            <p:nvPr/>
          </p:nvSpPr>
          <p:spPr bwMode="auto">
            <a:xfrm>
              <a:off x="2319" y="3099"/>
              <a:ext cx="17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SSRI</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37" name="Rectangle 44"/>
            <p:cNvSpPr>
              <a:spLocks noChangeArrowheads="1"/>
            </p:cNvSpPr>
            <p:nvPr/>
          </p:nvSpPr>
          <p:spPr bwMode="auto">
            <a:xfrm>
              <a:off x="3071" y="3099"/>
              <a:ext cx="21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NARI</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38" name="Rectangle 45"/>
            <p:cNvSpPr>
              <a:spLocks noChangeArrowheads="1"/>
            </p:cNvSpPr>
            <p:nvPr/>
          </p:nvSpPr>
          <p:spPr bwMode="auto">
            <a:xfrm>
              <a:off x="3633" y="3099"/>
              <a:ext cx="61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MAO-Hemmer</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39" name="Rectangle 46"/>
            <p:cNvSpPr>
              <a:spLocks noChangeArrowheads="1"/>
            </p:cNvSpPr>
            <p:nvPr/>
          </p:nvSpPr>
          <p:spPr bwMode="auto">
            <a:xfrm>
              <a:off x="1411" y="3271"/>
              <a:ext cx="50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(15 Studien)</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40" name="Rectangle 47"/>
            <p:cNvSpPr>
              <a:spLocks noChangeArrowheads="1"/>
            </p:cNvSpPr>
            <p:nvPr/>
          </p:nvSpPr>
          <p:spPr bwMode="auto">
            <a:xfrm>
              <a:off x="2166" y="3271"/>
              <a:ext cx="50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 Studien)</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41" name="Rectangle 48"/>
            <p:cNvSpPr>
              <a:spLocks noChangeArrowheads="1"/>
            </p:cNvSpPr>
            <p:nvPr/>
          </p:nvSpPr>
          <p:spPr bwMode="auto">
            <a:xfrm>
              <a:off x="2947" y="3271"/>
              <a:ext cx="45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 Studien)</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42" name="Rectangle 49"/>
            <p:cNvSpPr>
              <a:spLocks noChangeArrowheads="1"/>
            </p:cNvSpPr>
            <p:nvPr/>
          </p:nvSpPr>
          <p:spPr bwMode="auto">
            <a:xfrm>
              <a:off x="3700" y="3271"/>
              <a:ext cx="45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3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 Studien)</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0643" name="Rectangle 50"/>
            <p:cNvSpPr>
              <a:spLocks noChangeArrowheads="1"/>
            </p:cNvSpPr>
            <p:nvPr/>
          </p:nvSpPr>
          <p:spPr bwMode="auto">
            <a:xfrm rot="16200000">
              <a:off x="679" y="1878"/>
              <a:ext cx="59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Rückfallrate %</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06291" name="Rectangle 51"/>
            <p:cNvSpPr>
              <a:spLocks noChangeArrowheads="1"/>
            </p:cNvSpPr>
            <p:nvPr/>
          </p:nvSpPr>
          <p:spPr bwMode="auto">
            <a:xfrm>
              <a:off x="4403" y="1693"/>
              <a:ext cx="57" cy="52"/>
            </a:xfrm>
            <a:prstGeom prst="rect">
              <a:avLst/>
            </a:prstGeom>
            <a:solidFill>
              <a:srgbClr val="B3E500"/>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10645" name="Rectangle 52"/>
            <p:cNvSpPr>
              <a:spLocks noChangeArrowheads="1"/>
            </p:cNvSpPr>
            <p:nvPr/>
          </p:nvSpPr>
          <p:spPr bwMode="auto">
            <a:xfrm>
              <a:off x="4482" y="1670"/>
              <a:ext cx="25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Verum</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06293" name="Rectangle 53"/>
            <p:cNvSpPr>
              <a:spLocks noChangeArrowheads="1"/>
            </p:cNvSpPr>
            <p:nvPr/>
          </p:nvSpPr>
          <p:spPr bwMode="auto">
            <a:xfrm>
              <a:off x="4403" y="1810"/>
              <a:ext cx="57" cy="53"/>
            </a:xfrm>
            <a:prstGeom prst="rect">
              <a:avLst/>
            </a:prstGeom>
            <a:solidFill>
              <a:schemeClr val="accent2"/>
            </a:solidFill>
            <a:ln w="7938">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10647" name="Rectangle 54"/>
            <p:cNvSpPr>
              <a:spLocks noChangeArrowheads="1"/>
            </p:cNvSpPr>
            <p:nvPr/>
          </p:nvSpPr>
          <p:spPr bwMode="auto">
            <a:xfrm>
              <a:off x="4482" y="1787"/>
              <a:ext cx="30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Plazebo</a:t>
              </a:r>
              <a:endParaRPr kumimoji="0" lang="de-DE" altLang="de-DE"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906295" name="Oval 55"/>
          <p:cNvSpPr>
            <a:spLocks noChangeArrowheads="1"/>
          </p:cNvSpPr>
          <p:nvPr/>
        </p:nvSpPr>
        <p:spPr bwMode="auto">
          <a:xfrm>
            <a:off x="10561639" y="6756400"/>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489566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24000" y="116633"/>
            <a:ext cx="7886700" cy="1325563"/>
          </a:xfrm>
        </p:spPr>
        <p:txBody>
          <a:bodyPr>
            <a:normAutofit/>
          </a:bodyPr>
          <a:lstStyle/>
          <a:p>
            <a:pPr algn="ctr" fontAlgn="base">
              <a:spcAft>
                <a:spcPct val="0"/>
              </a:spcAft>
            </a:pPr>
            <a:r>
              <a:rPr lang="de-DE" altLang="de-DE" sz="3200" dirty="0"/>
              <a:t>Rückfallverhütung bei unipolarer Depression</a:t>
            </a:r>
          </a:p>
        </p:txBody>
      </p:sp>
      <p:sp>
        <p:nvSpPr>
          <p:cNvPr id="72707" name="Rectangle 3"/>
          <p:cNvSpPr>
            <a:spLocks noGrp="1" noChangeArrowheads="1"/>
          </p:cNvSpPr>
          <p:nvPr>
            <p:ph idx="1"/>
          </p:nvPr>
        </p:nvSpPr>
        <p:spPr>
          <a:xfrm>
            <a:off x="3071664" y="2708921"/>
            <a:ext cx="6031582" cy="1891407"/>
          </a:xfrm>
        </p:spPr>
        <p:txBody>
          <a:bodyPr/>
          <a:lstStyle/>
          <a:p>
            <a:pPr eaLnBrk="1" hangingPunct="1">
              <a:defRPr/>
            </a:pPr>
            <a:r>
              <a:rPr lang="de-DE" sz="2400" dirty="0"/>
              <a:t>Antidepressivum (</a:t>
            </a:r>
            <a:r>
              <a:rPr lang="de-DE" sz="2500" dirty="0"/>
              <a:t>unveränderte</a:t>
            </a:r>
            <a:r>
              <a:rPr lang="de-DE" sz="2400" dirty="0"/>
              <a:t> Dosis)</a:t>
            </a:r>
          </a:p>
          <a:p>
            <a:pPr eaLnBrk="1" hangingPunct="1">
              <a:defRPr/>
            </a:pPr>
            <a:r>
              <a:rPr lang="de-DE" sz="2400" dirty="0"/>
              <a:t>Lithium</a:t>
            </a:r>
          </a:p>
          <a:p>
            <a:pPr marL="0" indent="0">
              <a:buNone/>
              <a:defRPr/>
            </a:pPr>
            <a:endParaRPr lang="de-DE" sz="2400" dirty="0"/>
          </a:p>
        </p:txBody>
      </p:sp>
    </p:spTree>
    <p:extLst>
      <p:ext uri="{BB962C8B-B14F-4D97-AF65-F5344CB8AC3E}">
        <p14:creationId xmlns:p14="http://schemas.microsoft.com/office/powerpoint/2010/main" val="891293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227263" y="1219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29379" name="Line 3"/>
          <p:cNvSpPr>
            <a:spLocks noChangeShapeType="1"/>
          </p:cNvSpPr>
          <p:nvPr/>
        </p:nvSpPr>
        <p:spPr bwMode="auto">
          <a:xfrm flipV="1">
            <a:off x="2203450" y="5113339"/>
            <a:ext cx="1588" cy="34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229380" name="Line 4"/>
          <p:cNvSpPr>
            <a:spLocks noChangeShapeType="1"/>
          </p:cNvSpPr>
          <p:nvPr/>
        </p:nvSpPr>
        <p:spPr bwMode="auto">
          <a:xfrm>
            <a:off x="2133600" y="51165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126981" name="Picture 5" descr="Scanne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784" y="908050"/>
            <a:ext cx="8449672" cy="540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Text Box 6"/>
          <p:cNvSpPr txBox="1">
            <a:spLocks noChangeArrowheads="1"/>
          </p:cNvSpPr>
          <p:nvPr/>
        </p:nvSpPr>
        <p:spPr bwMode="auto">
          <a:xfrm>
            <a:off x="4295801" y="6309320"/>
            <a:ext cx="6696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Baldessarini RJ et al., Pharmacopsychiatry 2009; 42: 72-75</a:t>
            </a:r>
          </a:p>
        </p:txBody>
      </p:sp>
      <p:sp>
        <p:nvSpPr>
          <p:cNvPr id="126983" name="Textfeld 1"/>
          <p:cNvSpPr txBox="1">
            <a:spLocks noChangeArrowheads="1"/>
          </p:cNvSpPr>
          <p:nvPr/>
        </p:nvSpPr>
        <p:spPr bwMode="auto">
          <a:xfrm>
            <a:off x="3119856" y="157166"/>
            <a:ext cx="65765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Suizidpräventive Wirkung von Lithium?</a:t>
            </a:r>
          </a:p>
        </p:txBody>
      </p:sp>
    </p:spTree>
    <p:extLst>
      <p:ext uri="{BB962C8B-B14F-4D97-AF65-F5344CB8AC3E}">
        <p14:creationId xmlns:p14="http://schemas.microsoft.com/office/powerpoint/2010/main" val="343601331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556793" y="116633"/>
            <a:ext cx="7927115" cy="880533"/>
          </a:xfrm>
        </p:spPr>
        <p:txBody>
          <a:bodyPr>
            <a:noAutofit/>
          </a:bodyPr>
          <a:lstStyle/>
          <a:p>
            <a:pPr algn="ctr" fontAlgn="base">
              <a:spcAft>
                <a:spcPct val="0"/>
              </a:spcAft>
            </a:pPr>
            <a:r>
              <a:rPr lang="de-DE" altLang="de-DE" sz="3600" dirty="0"/>
              <a:t>EEG vor Lithium-Augmentation</a:t>
            </a:r>
          </a:p>
        </p:txBody>
      </p:sp>
      <p:pic>
        <p:nvPicPr>
          <p:cNvPr id="295939" name="Picture 3" descr="D:\Kongresse\Osnabrück\Berger\Folie5 Ko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33" y="1498601"/>
            <a:ext cx="7721600" cy="463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5850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565648" y="116633"/>
            <a:ext cx="6914728" cy="880533"/>
          </a:xfrm>
        </p:spPr>
        <p:txBody>
          <a:bodyPr>
            <a:noAutofit/>
          </a:bodyPr>
          <a:lstStyle/>
          <a:p>
            <a:pPr algn="ctr" fontAlgn="base">
              <a:spcAft>
                <a:spcPct val="0"/>
              </a:spcAft>
            </a:pPr>
            <a:r>
              <a:rPr lang="de-DE" altLang="de-DE" sz="3600" dirty="0"/>
              <a:t>EEG unter Lithium-Augmentation</a:t>
            </a:r>
          </a:p>
        </p:txBody>
      </p:sp>
      <p:pic>
        <p:nvPicPr>
          <p:cNvPr id="296963" name="Picture 3" descr="D:\Kongresse\Osnabrück\Berger\Folie6 Ko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397000"/>
            <a:ext cx="7857067" cy="475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94073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Text Box 2"/>
          <p:cNvSpPr txBox="1">
            <a:spLocks noChangeArrowheads="1"/>
          </p:cNvSpPr>
          <p:nvPr/>
        </p:nvSpPr>
        <p:spPr bwMode="auto">
          <a:xfrm>
            <a:off x="2133600" y="19812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90500">
              <a:tabLst>
                <a:tab pos="190500" algn="l"/>
                <a:tab pos="285750" algn="l"/>
              </a:tabLst>
              <a:defRPr sz="2400">
                <a:solidFill>
                  <a:schemeClr val="tx1"/>
                </a:solidFill>
                <a:latin typeface="Times New Roman" pitchFamily="18" charset="0"/>
              </a:defRPr>
            </a:lvl1pPr>
            <a:lvl2pPr marL="285750" defTabSz="190500">
              <a:tabLst>
                <a:tab pos="190500" algn="l"/>
                <a:tab pos="285750" algn="l"/>
              </a:tabLst>
              <a:defRPr sz="2400">
                <a:solidFill>
                  <a:schemeClr val="tx1"/>
                </a:solidFill>
                <a:latin typeface="Times New Roman" pitchFamily="18" charset="0"/>
              </a:defRPr>
            </a:lvl2pPr>
            <a:lvl3pPr marL="1143000" defTabSz="190500">
              <a:tabLst>
                <a:tab pos="190500" algn="l"/>
                <a:tab pos="285750" algn="l"/>
              </a:tabLst>
              <a:defRPr sz="2400">
                <a:solidFill>
                  <a:schemeClr val="tx1"/>
                </a:solidFill>
                <a:latin typeface="Times New Roman" pitchFamily="18" charset="0"/>
              </a:defRPr>
            </a:lvl3pPr>
            <a:lvl4pPr marL="1714500" defTabSz="190500">
              <a:tabLst>
                <a:tab pos="190500" algn="l"/>
                <a:tab pos="285750" algn="l"/>
              </a:tabLst>
              <a:defRPr sz="2400">
                <a:solidFill>
                  <a:schemeClr val="tx1"/>
                </a:solidFill>
                <a:latin typeface="Times New Roman" pitchFamily="18" charset="0"/>
              </a:defRPr>
            </a:lvl4pPr>
            <a:lvl5pPr marL="2286000" defTabSz="190500">
              <a:tabLst>
                <a:tab pos="190500" algn="l"/>
                <a:tab pos="285750" algn="l"/>
              </a:tabLst>
              <a:defRPr sz="2400">
                <a:solidFill>
                  <a:schemeClr val="tx1"/>
                </a:solidFill>
                <a:latin typeface="Times New Roman" pitchFamily="18" charset="0"/>
              </a:defRPr>
            </a:lvl5pPr>
            <a:lvl6pPr marL="2743200" defTabSz="190500" fontAlgn="base">
              <a:spcBef>
                <a:spcPct val="0"/>
              </a:spcBef>
              <a:spcAft>
                <a:spcPct val="0"/>
              </a:spcAft>
              <a:tabLst>
                <a:tab pos="190500" algn="l"/>
                <a:tab pos="285750" algn="l"/>
              </a:tabLst>
              <a:defRPr sz="2400">
                <a:solidFill>
                  <a:schemeClr val="tx1"/>
                </a:solidFill>
                <a:latin typeface="Times New Roman" pitchFamily="18" charset="0"/>
              </a:defRPr>
            </a:lvl6pPr>
            <a:lvl7pPr marL="3200400" defTabSz="190500" fontAlgn="base">
              <a:spcBef>
                <a:spcPct val="0"/>
              </a:spcBef>
              <a:spcAft>
                <a:spcPct val="0"/>
              </a:spcAft>
              <a:tabLst>
                <a:tab pos="190500" algn="l"/>
                <a:tab pos="285750" algn="l"/>
              </a:tabLst>
              <a:defRPr sz="2400">
                <a:solidFill>
                  <a:schemeClr val="tx1"/>
                </a:solidFill>
                <a:latin typeface="Times New Roman" pitchFamily="18" charset="0"/>
              </a:defRPr>
            </a:lvl7pPr>
            <a:lvl8pPr marL="3657600" defTabSz="190500" fontAlgn="base">
              <a:spcBef>
                <a:spcPct val="0"/>
              </a:spcBef>
              <a:spcAft>
                <a:spcPct val="0"/>
              </a:spcAft>
              <a:tabLst>
                <a:tab pos="190500" algn="l"/>
                <a:tab pos="285750" algn="l"/>
              </a:tabLst>
              <a:defRPr sz="2400">
                <a:solidFill>
                  <a:schemeClr val="tx1"/>
                </a:solidFill>
                <a:latin typeface="Times New Roman" pitchFamily="18" charset="0"/>
              </a:defRPr>
            </a:lvl8pPr>
            <a:lvl9pPr marL="4114800" defTabSz="190500" fontAlgn="base">
              <a:spcBef>
                <a:spcPct val="0"/>
              </a:spcBef>
              <a:spcAft>
                <a:spcPct val="0"/>
              </a:spcAft>
              <a:tabLst>
                <a:tab pos="190500" algn="l"/>
                <a:tab pos="285750" algn="l"/>
              </a:tabLst>
              <a:defRPr sz="2400">
                <a:solidFill>
                  <a:schemeClr val="tx1"/>
                </a:solidFill>
                <a:latin typeface="Times New Roman" pitchFamily="18" charset="0"/>
              </a:defRPr>
            </a:lvl9pPr>
          </a:lstStyle>
          <a:p>
            <a:pPr marL="0" marR="0" lvl="0" indent="0" algn="just" defTabSz="190500" rtl="0" eaLnBrk="1" fontAlgn="base" latinLnBrk="0" hangingPunct="1">
              <a:lnSpc>
                <a:spcPct val="100000"/>
              </a:lnSpc>
              <a:spcBef>
                <a:spcPct val="0"/>
              </a:spcBef>
              <a:spcAft>
                <a:spcPct val="0"/>
              </a:spcAft>
              <a:buClrTx/>
              <a:buSzTx/>
              <a:buFontTx/>
              <a:buNone/>
              <a:tabLst>
                <a:tab pos="190500" algn="l"/>
                <a:tab pos="285750" algn="l"/>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Wingdings" pitchFamily="2" charset="2"/>
            </a:endParaRPr>
          </a:p>
          <a:p>
            <a:pPr marL="0" marR="0" lvl="0" indent="0" algn="just" defTabSz="190500" rtl="0" eaLnBrk="1" fontAlgn="base" latinLnBrk="0" hangingPunct="1">
              <a:lnSpc>
                <a:spcPct val="100000"/>
              </a:lnSpc>
              <a:spcBef>
                <a:spcPct val="0"/>
              </a:spcBef>
              <a:spcAft>
                <a:spcPct val="0"/>
              </a:spcAft>
              <a:buClrTx/>
              <a:buSzTx/>
              <a:buFontTx/>
              <a:buNone/>
              <a:tabLst>
                <a:tab pos="190500" algn="l"/>
                <a:tab pos="285750" algn="l"/>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Wingdings" pitchFamily="2" charset="2"/>
            </a:endParaRPr>
          </a:p>
        </p:txBody>
      </p:sp>
      <p:sp>
        <p:nvSpPr>
          <p:cNvPr id="112643" name="Rectangle 3"/>
          <p:cNvSpPr>
            <a:spLocks noGrp="1" noChangeArrowheads="1"/>
          </p:cNvSpPr>
          <p:nvPr>
            <p:ph type="title"/>
          </p:nvPr>
        </p:nvSpPr>
        <p:spPr>
          <a:xfrm>
            <a:off x="1580332" y="188640"/>
            <a:ext cx="9036496" cy="1143000"/>
          </a:xfrm>
        </p:spPr>
        <p:txBody>
          <a:bodyPr>
            <a:noAutofit/>
          </a:bodyPr>
          <a:lstStyle/>
          <a:p>
            <a:pPr algn="ctr" fontAlgn="base">
              <a:spcAft>
                <a:spcPct val="0"/>
              </a:spcAft>
            </a:pPr>
            <a:r>
              <a:rPr lang="de-DE" altLang="de-DE" sz="3600" dirty="0"/>
              <a:t>Antidepressive Medikation:</a:t>
            </a:r>
            <a:br>
              <a:rPr lang="de-DE" altLang="de-DE" sz="3600" dirty="0"/>
            </a:br>
            <a:r>
              <a:rPr lang="de-DE" altLang="de-DE" sz="2800" dirty="0"/>
              <a:t>Vorgehen bei fehlendem und unzureichendem Ansprechen</a:t>
            </a:r>
          </a:p>
        </p:txBody>
      </p:sp>
      <p:sp>
        <p:nvSpPr>
          <p:cNvPr id="112644" name="Rectangle 4"/>
          <p:cNvSpPr>
            <a:spLocks noGrp="1" noChangeArrowheads="1"/>
          </p:cNvSpPr>
          <p:nvPr>
            <p:ph type="body" idx="1"/>
          </p:nvPr>
        </p:nvSpPr>
        <p:spPr>
          <a:xfrm>
            <a:off x="2057400" y="1600200"/>
            <a:ext cx="8229600" cy="4953000"/>
          </a:xfrm>
        </p:spPr>
        <p:txBody>
          <a:bodyPr>
            <a:normAutofit fontScale="77500" lnSpcReduction="20000"/>
          </a:bodyPr>
          <a:lstStyle/>
          <a:p>
            <a:pPr>
              <a:lnSpc>
                <a:spcPct val="115000"/>
              </a:lnSpc>
            </a:pPr>
            <a:r>
              <a:rPr lang="de-DE" altLang="de-DE" dirty="0" err="1"/>
              <a:t>Adhärenzprüfung</a:t>
            </a:r>
            <a:endParaRPr lang="de-DE" altLang="de-DE" dirty="0"/>
          </a:p>
          <a:p>
            <a:pPr>
              <a:lnSpc>
                <a:spcPct val="115000"/>
              </a:lnSpc>
            </a:pPr>
            <a:r>
              <a:rPr lang="de-DE" altLang="de-DE" b="1" dirty="0"/>
              <a:t>Dosiserhöhung</a:t>
            </a:r>
            <a:r>
              <a:rPr lang="de-DE" altLang="de-DE" dirty="0"/>
              <a:t> (außer bei </a:t>
            </a:r>
            <a:r>
              <a:rPr lang="de-DE" altLang="de-DE" dirty="0" err="1"/>
              <a:t>SSRI</a:t>
            </a:r>
            <a:r>
              <a:rPr lang="de-DE" altLang="de-DE" dirty="0"/>
              <a:t>)</a:t>
            </a:r>
          </a:p>
          <a:p>
            <a:pPr>
              <a:lnSpc>
                <a:spcPct val="115000"/>
              </a:lnSpc>
            </a:pPr>
            <a:r>
              <a:rPr lang="de-DE" altLang="de-DE" b="1" dirty="0"/>
              <a:t>Augmentation</a:t>
            </a:r>
            <a:r>
              <a:rPr lang="de-DE" altLang="de-DE" dirty="0"/>
              <a:t> (Lithium, Schilddrüsenhormone, </a:t>
            </a:r>
            <a:r>
              <a:rPr lang="de-DE" altLang="de-DE" dirty="0" err="1"/>
              <a:t>Quetiapin</a:t>
            </a:r>
            <a:r>
              <a:rPr lang="de-DE" altLang="de-DE" dirty="0"/>
              <a:t>)</a:t>
            </a:r>
          </a:p>
          <a:p>
            <a:pPr>
              <a:lnSpc>
                <a:spcPct val="115000"/>
              </a:lnSpc>
            </a:pPr>
            <a:r>
              <a:rPr lang="de-DE" altLang="de-DE" b="1" dirty="0"/>
              <a:t>Switchen</a:t>
            </a:r>
            <a:r>
              <a:rPr lang="de-DE" altLang="de-DE" dirty="0"/>
              <a:t> auf ein anderes Antidepressivum (wird nicht empfohlen, Sicherheitsabstand bei Umstellung auf MAO-Hemmer)</a:t>
            </a:r>
          </a:p>
          <a:p>
            <a:pPr>
              <a:lnSpc>
                <a:spcPct val="115000"/>
              </a:lnSpc>
            </a:pPr>
            <a:r>
              <a:rPr lang="de-DE" altLang="de-DE" b="1" dirty="0"/>
              <a:t>Kombinationsbehandlung</a:t>
            </a:r>
            <a:r>
              <a:rPr lang="de-DE" altLang="de-DE" dirty="0"/>
              <a:t> (</a:t>
            </a:r>
            <a:r>
              <a:rPr lang="de-DE" altLang="de-DE" dirty="0" err="1"/>
              <a:t>Mirtazapin</a:t>
            </a:r>
            <a:r>
              <a:rPr lang="de-DE" altLang="de-DE" dirty="0"/>
              <a:t> + </a:t>
            </a:r>
            <a:r>
              <a:rPr lang="de-DE" altLang="de-DE" dirty="0" err="1"/>
              <a:t>SSRI</a:t>
            </a:r>
            <a:r>
              <a:rPr lang="de-DE" altLang="de-DE" dirty="0"/>
              <a:t>/</a:t>
            </a:r>
            <a:r>
              <a:rPr lang="de-DE" altLang="de-DE" dirty="0" err="1"/>
              <a:t>SNRI</a:t>
            </a:r>
            <a:r>
              <a:rPr lang="de-DE" altLang="de-DE" dirty="0"/>
              <a:t>/</a:t>
            </a:r>
            <a:r>
              <a:rPr lang="de-DE" altLang="de-DE" dirty="0" err="1"/>
              <a:t>TZA</a:t>
            </a:r>
            <a:r>
              <a:rPr lang="de-DE" altLang="de-DE" dirty="0"/>
              <a:t>)</a:t>
            </a:r>
          </a:p>
          <a:p>
            <a:pPr>
              <a:lnSpc>
                <a:spcPct val="115000"/>
              </a:lnSpc>
            </a:pPr>
            <a:r>
              <a:rPr lang="de-DE" altLang="de-DE" dirty="0"/>
              <a:t>Plasmaspiegel-Bestimmung (gestörter Arzneimittel-Metabolismus)</a:t>
            </a:r>
          </a:p>
          <a:p>
            <a:pPr>
              <a:lnSpc>
                <a:spcPct val="115000"/>
              </a:lnSpc>
            </a:pPr>
            <a:r>
              <a:rPr lang="de-DE" altLang="de-DE" dirty="0"/>
              <a:t>Subtypen affektiver Erkrankungen </a:t>
            </a:r>
          </a:p>
          <a:p>
            <a:pPr>
              <a:lnSpc>
                <a:spcPct val="115000"/>
              </a:lnSpc>
              <a:buFontTx/>
              <a:buNone/>
            </a:pPr>
            <a:r>
              <a:rPr lang="de-DE" altLang="de-DE" dirty="0"/>
              <a:t>	mit differentiellem Therapieansprechen</a:t>
            </a:r>
          </a:p>
          <a:p>
            <a:pPr lvl="1">
              <a:lnSpc>
                <a:spcPct val="115000"/>
              </a:lnSpc>
            </a:pPr>
            <a:r>
              <a:rPr lang="de-DE" altLang="de-DE" dirty="0"/>
              <a:t>„atypische“ Depressionen </a:t>
            </a:r>
          </a:p>
          <a:p>
            <a:pPr lvl="1">
              <a:lnSpc>
                <a:spcPct val="115000"/>
              </a:lnSpc>
            </a:pPr>
            <a:r>
              <a:rPr lang="de-DE" altLang="de-DE" dirty="0"/>
              <a:t> psychotische Depressionen</a:t>
            </a:r>
          </a:p>
          <a:p>
            <a:pPr lvl="1">
              <a:lnSpc>
                <a:spcPct val="115000"/>
              </a:lnSpc>
            </a:pPr>
            <a:r>
              <a:rPr lang="de-DE" altLang="de-DE" dirty="0"/>
              <a:t>bipolare Depression</a:t>
            </a:r>
          </a:p>
        </p:txBody>
      </p:sp>
      <p:sp>
        <p:nvSpPr>
          <p:cNvPr id="1419269" name="Oval 5"/>
          <p:cNvSpPr>
            <a:spLocks noChangeArrowheads="1"/>
          </p:cNvSpPr>
          <p:nvPr/>
        </p:nvSpPr>
        <p:spPr bwMode="auto">
          <a:xfrm>
            <a:off x="10561639" y="6756400"/>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5160277"/>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38808" y="-27384"/>
            <a:ext cx="8229600" cy="778098"/>
          </a:xfrm>
        </p:spPr>
        <p:txBody>
          <a:bodyPr>
            <a:normAutofit/>
          </a:bodyPr>
          <a:lstStyle/>
          <a:p>
            <a:pPr fontAlgn="base">
              <a:spcAft>
                <a:spcPct val="0"/>
              </a:spcAft>
            </a:pPr>
            <a:r>
              <a:rPr lang="de-DE" altLang="de-DE" sz="3200" dirty="0">
                <a:solidFill>
                  <a:schemeClr val="accent1"/>
                </a:solidFill>
                <a:latin typeface="Calibri Light" panose="020F0302020204030204" pitchFamily="34" charset="0"/>
              </a:rPr>
              <a:t>Auswahlkriterien</a:t>
            </a:r>
          </a:p>
        </p:txBody>
      </p:sp>
      <p:sp>
        <p:nvSpPr>
          <p:cNvPr id="72707" name="Rectangle 3"/>
          <p:cNvSpPr>
            <a:spLocks noGrp="1" noChangeArrowheads="1"/>
          </p:cNvSpPr>
          <p:nvPr>
            <p:ph idx="1"/>
          </p:nvPr>
        </p:nvSpPr>
        <p:spPr>
          <a:xfrm>
            <a:off x="1919536" y="620688"/>
            <a:ext cx="8640960" cy="5760640"/>
          </a:xfrm>
        </p:spPr>
        <p:txBody>
          <a:bodyPr>
            <a:noAutofit/>
          </a:bodyPr>
          <a:lstStyle/>
          <a:p>
            <a:pPr marL="0" indent="0">
              <a:buNone/>
              <a:defRPr/>
            </a:pPr>
            <a:r>
              <a:rPr lang="de-DE" sz="1300" b="1" u="sng" dirty="0"/>
              <a:t>Sicherheit</a:t>
            </a:r>
          </a:p>
          <a:p>
            <a:pPr marL="0" indent="0">
              <a:buNone/>
              <a:defRPr/>
            </a:pPr>
            <a:r>
              <a:rPr lang="de-DE" sz="1300" dirty="0"/>
              <a:t>z.B.: </a:t>
            </a:r>
          </a:p>
          <a:p>
            <a:pPr marL="0" indent="0">
              <a:buNone/>
              <a:defRPr/>
            </a:pPr>
            <a:r>
              <a:rPr lang="de-DE" sz="1300" b="1" dirty="0"/>
              <a:t>therapeutische Breite, Überdosierungssicherheit</a:t>
            </a:r>
            <a:r>
              <a:rPr lang="de-DE" sz="1300" dirty="0"/>
              <a:t>: gering für </a:t>
            </a:r>
            <a:r>
              <a:rPr lang="de-DE" sz="1300" dirty="0" err="1"/>
              <a:t>TZA</a:t>
            </a:r>
            <a:r>
              <a:rPr lang="de-DE" sz="1300" dirty="0"/>
              <a:t>, Lithium</a:t>
            </a:r>
          </a:p>
          <a:p>
            <a:pPr marL="0" indent="0">
              <a:buNone/>
              <a:defRPr/>
            </a:pPr>
            <a:r>
              <a:rPr lang="de-DE" sz="1300" b="1" dirty="0"/>
              <a:t>Kardiotoxizität</a:t>
            </a:r>
            <a:r>
              <a:rPr lang="de-DE" sz="1300" dirty="0"/>
              <a:t>: problematisch bei TZA, </a:t>
            </a:r>
            <a:r>
              <a:rPr lang="de-DE" sz="1300" dirty="0" err="1"/>
              <a:t>QTc</a:t>
            </a:r>
            <a:r>
              <a:rPr lang="de-DE" sz="1300" dirty="0"/>
              <a:t>-Zeitverlängerungen auch bei Citalopram/Escitalopram</a:t>
            </a:r>
          </a:p>
          <a:p>
            <a:pPr marL="0" indent="0">
              <a:buNone/>
              <a:defRPr/>
            </a:pPr>
            <a:r>
              <a:rPr lang="de-DE" sz="1300" b="1" dirty="0" err="1"/>
              <a:t>pharmakokinetisches</a:t>
            </a:r>
            <a:r>
              <a:rPr lang="de-DE" sz="1300" b="1" dirty="0"/>
              <a:t> Wechselwirkungsrisiko</a:t>
            </a:r>
            <a:r>
              <a:rPr lang="de-DE" sz="1300" dirty="0"/>
              <a:t>: kaum klinisch relevante Wechselwirkungen z.B. durch </a:t>
            </a:r>
            <a:r>
              <a:rPr lang="de-DE" sz="1300" dirty="0" err="1"/>
              <a:t>Sertralin</a:t>
            </a:r>
            <a:r>
              <a:rPr lang="de-DE" sz="1300" dirty="0"/>
              <a:t>, Citalopram, </a:t>
            </a:r>
            <a:r>
              <a:rPr lang="de-DE" sz="1300" dirty="0" err="1"/>
              <a:t>Escitalopram</a:t>
            </a:r>
            <a:endParaRPr lang="de-DE" sz="1300" dirty="0"/>
          </a:p>
          <a:p>
            <a:pPr marL="0" indent="0">
              <a:buNone/>
              <a:defRPr/>
            </a:pPr>
            <a:endParaRPr lang="de-DE" sz="1300" dirty="0"/>
          </a:p>
          <a:p>
            <a:pPr marL="0" indent="0">
              <a:buNone/>
              <a:defRPr/>
            </a:pPr>
            <a:r>
              <a:rPr lang="de-DE" sz="1300" b="1" u="sng" dirty="0"/>
              <a:t>Verträglichkeitsprofil</a:t>
            </a:r>
          </a:p>
          <a:p>
            <a:pPr marL="0" indent="0">
              <a:buNone/>
              <a:defRPr/>
            </a:pPr>
            <a:r>
              <a:rPr lang="de-DE" sz="1300" dirty="0"/>
              <a:t>z.B.:</a:t>
            </a:r>
          </a:p>
          <a:p>
            <a:pPr marL="0" indent="0">
              <a:buNone/>
              <a:defRPr/>
            </a:pPr>
            <a:r>
              <a:rPr lang="de-DE" sz="1300" dirty="0"/>
              <a:t>Gewichtsveränderungen</a:t>
            </a:r>
          </a:p>
          <a:p>
            <a:pPr marL="0" indent="0">
              <a:buNone/>
              <a:defRPr/>
            </a:pPr>
            <a:r>
              <a:rPr lang="de-DE" sz="1300" dirty="0"/>
              <a:t>Mundtrockenheit</a:t>
            </a:r>
          </a:p>
          <a:p>
            <a:pPr marL="0" indent="0">
              <a:buNone/>
              <a:defRPr/>
            </a:pPr>
            <a:r>
              <a:rPr lang="de-DE" sz="1300" dirty="0"/>
              <a:t>sexuelle Funktionsstörungen</a:t>
            </a:r>
          </a:p>
          <a:p>
            <a:pPr marL="0" indent="0">
              <a:buNone/>
              <a:defRPr/>
            </a:pPr>
            <a:endParaRPr lang="de-DE" sz="1300" dirty="0"/>
          </a:p>
          <a:p>
            <a:pPr marL="0" indent="0">
              <a:buNone/>
              <a:defRPr/>
            </a:pPr>
            <a:r>
              <a:rPr lang="de-DE" sz="1300" b="1" u="sng" dirty="0"/>
              <a:t>Zielsymptomatik</a:t>
            </a:r>
          </a:p>
          <a:p>
            <a:pPr marL="0" indent="0">
              <a:buNone/>
              <a:defRPr/>
            </a:pPr>
            <a:r>
              <a:rPr lang="de-DE" sz="1300" dirty="0"/>
              <a:t>z.B.:</a:t>
            </a:r>
          </a:p>
          <a:p>
            <a:pPr marL="0" indent="0">
              <a:buNone/>
              <a:defRPr/>
            </a:pPr>
            <a:r>
              <a:rPr lang="de-DE" sz="1300" dirty="0"/>
              <a:t>schlafanstoßend: </a:t>
            </a:r>
            <a:r>
              <a:rPr lang="de-DE" sz="1300" dirty="0" err="1"/>
              <a:t>Amitriptylin</a:t>
            </a:r>
            <a:r>
              <a:rPr lang="de-DE" sz="1300" dirty="0"/>
              <a:t>, </a:t>
            </a:r>
            <a:r>
              <a:rPr lang="de-DE" sz="1300" dirty="0" err="1"/>
              <a:t>Mirtazapin</a:t>
            </a:r>
            <a:endParaRPr lang="de-DE" sz="1300" dirty="0"/>
          </a:p>
          <a:p>
            <a:pPr marL="0" indent="0">
              <a:buNone/>
              <a:defRPr/>
            </a:pPr>
            <a:r>
              <a:rPr lang="de-DE" sz="1300" dirty="0"/>
              <a:t>Wirksamkeitsunterschiede bei agitierter versus gehemmter Depression nicht belegt</a:t>
            </a:r>
          </a:p>
          <a:p>
            <a:pPr marL="0" indent="0">
              <a:buNone/>
              <a:defRPr/>
            </a:pPr>
            <a:r>
              <a:rPr lang="de-DE" sz="1300" dirty="0"/>
              <a:t>Schmerzsymptomatik: </a:t>
            </a:r>
            <a:r>
              <a:rPr lang="de-DE" sz="1300" dirty="0" err="1"/>
              <a:t>TZA</a:t>
            </a:r>
            <a:r>
              <a:rPr lang="de-DE" sz="1300" dirty="0"/>
              <a:t>, </a:t>
            </a:r>
            <a:r>
              <a:rPr lang="de-DE" sz="1300" dirty="0" err="1"/>
              <a:t>Duloxetin</a:t>
            </a:r>
            <a:endParaRPr lang="de-DE" sz="1300" dirty="0"/>
          </a:p>
          <a:p>
            <a:pPr marL="0" indent="0">
              <a:buNone/>
              <a:defRPr/>
            </a:pPr>
            <a:r>
              <a:rPr lang="de-DE" sz="1300" dirty="0" err="1"/>
              <a:t>komorbide</a:t>
            </a:r>
            <a:r>
              <a:rPr lang="de-DE" sz="1300" dirty="0"/>
              <a:t> Zwangsstörungen: </a:t>
            </a:r>
            <a:r>
              <a:rPr lang="de-DE" sz="1300" dirty="0" err="1"/>
              <a:t>Clomipramin</a:t>
            </a:r>
            <a:r>
              <a:rPr lang="de-DE" sz="1300" dirty="0"/>
              <a:t>, </a:t>
            </a:r>
            <a:r>
              <a:rPr lang="de-DE" sz="1300" dirty="0" err="1"/>
              <a:t>SSRI</a:t>
            </a:r>
            <a:endParaRPr lang="de-DE" sz="1300" dirty="0"/>
          </a:p>
          <a:p>
            <a:pPr marL="0" indent="0">
              <a:buNone/>
              <a:defRPr/>
            </a:pPr>
            <a:r>
              <a:rPr lang="de-DE" sz="1300" dirty="0"/>
              <a:t>atypische Depression: MAO-Hemmer</a:t>
            </a:r>
          </a:p>
          <a:p>
            <a:pPr marL="0" indent="0">
              <a:buNone/>
              <a:defRPr/>
            </a:pPr>
            <a:endParaRPr lang="de-DE" sz="1300" dirty="0"/>
          </a:p>
          <a:p>
            <a:pPr marL="0" indent="0">
              <a:buNone/>
              <a:defRPr/>
            </a:pPr>
            <a:r>
              <a:rPr lang="de-DE" sz="1300" b="1" u="sng" dirty="0"/>
              <a:t>Handhabbarkeit</a:t>
            </a:r>
          </a:p>
          <a:p>
            <a:pPr marL="0" indent="0">
              <a:buNone/>
              <a:defRPr/>
            </a:pPr>
            <a:r>
              <a:rPr lang="de-DE" sz="1300" dirty="0"/>
              <a:t>z.B.: </a:t>
            </a:r>
          </a:p>
          <a:p>
            <a:pPr marL="0" indent="0">
              <a:buNone/>
              <a:defRPr/>
            </a:pPr>
            <a:r>
              <a:rPr lang="de-DE" sz="1300" dirty="0"/>
              <a:t>keine </a:t>
            </a:r>
            <a:r>
              <a:rPr lang="de-DE" sz="1300" dirty="0" err="1"/>
              <a:t>Aufdosierung</a:t>
            </a:r>
            <a:r>
              <a:rPr lang="de-DE" sz="1300" dirty="0"/>
              <a:t> und Einmalgabe: z.B. </a:t>
            </a:r>
            <a:r>
              <a:rPr lang="de-DE" sz="1300" dirty="0" err="1"/>
              <a:t>SSRI</a:t>
            </a:r>
            <a:endParaRPr lang="de-DE" sz="1300" dirty="0"/>
          </a:p>
          <a:p>
            <a:pPr marL="0" indent="0">
              <a:buNone/>
              <a:defRPr/>
            </a:pPr>
            <a:r>
              <a:rPr lang="de-DE" sz="1300" dirty="0"/>
              <a:t>obligatorische EKG- oder Labor-Kontrollen: Citalopram, </a:t>
            </a:r>
            <a:r>
              <a:rPr lang="de-DE" sz="1300" dirty="0" err="1"/>
              <a:t>Agomelatin</a:t>
            </a:r>
            <a:r>
              <a:rPr lang="de-DE" sz="1300" dirty="0"/>
              <a:t>  (3, 6, 12, 24 Wochen und nach Dosissteigerungen)</a:t>
            </a:r>
          </a:p>
          <a:p>
            <a:pPr marL="0" indent="0">
              <a:buNone/>
              <a:defRPr/>
            </a:pPr>
            <a:r>
              <a:rPr lang="de-DE" sz="1300" dirty="0"/>
              <a:t>Diät bei </a:t>
            </a:r>
            <a:r>
              <a:rPr lang="de-DE" sz="1300" dirty="0" err="1"/>
              <a:t>Jatrosom</a:t>
            </a:r>
            <a:endParaRPr lang="de-DE" sz="1300" dirty="0"/>
          </a:p>
          <a:p>
            <a:pPr marL="0" indent="0">
              <a:buNone/>
              <a:defRPr/>
            </a:pPr>
            <a:endParaRPr lang="de-DE" sz="1300" dirty="0"/>
          </a:p>
        </p:txBody>
      </p:sp>
    </p:spTree>
    <p:extLst>
      <p:ext uri="{BB962C8B-B14F-4D97-AF65-F5344CB8AC3E}">
        <p14:creationId xmlns:p14="http://schemas.microsoft.com/office/powerpoint/2010/main" val="3163851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6000750" y="198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1" name="Line 3"/>
          <p:cNvSpPr>
            <a:spLocks noChangeShapeType="1"/>
          </p:cNvSpPr>
          <p:nvPr/>
        </p:nvSpPr>
        <p:spPr bwMode="auto">
          <a:xfrm>
            <a:off x="6000750"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2" name="Line 4"/>
          <p:cNvSpPr>
            <a:spLocks noChangeShapeType="1"/>
          </p:cNvSpPr>
          <p:nvPr/>
        </p:nvSpPr>
        <p:spPr bwMode="auto">
          <a:xfrm>
            <a:off x="6000750" y="7318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3" name="Line 5"/>
          <p:cNvSpPr>
            <a:spLocks noChangeShapeType="1"/>
          </p:cNvSpPr>
          <p:nvPr/>
        </p:nvSpPr>
        <p:spPr bwMode="auto">
          <a:xfrm>
            <a:off x="6000750" y="8651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4" name="Line 6"/>
          <p:cNvSpPr>
            <a:spLocks noChangeShapeType="1"/>
          </p:cNvSpPr>
          <p:nvPr/>
        </p:nvSpPr>
        <p:spPr bwMode="auto">
          <a:xfrm>
            <a:off x="6000750" y="12652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5" name="Line 7"/>
          <p:cNvSpPr>
            <a:spLocks noChangeShapeType="1"/>
          </p:cNvSpPr>
          <p:nvPr/>
        </p:nvSpPr>
        <p:spPr bwMode="auto">
          <a:xfrm>
            <a:off x="6000750" y="13985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6" name="Line 8"/>
          <p:cNvSpPr>
            <a:spLocks noChangeShapeType="1"/>
          </p:cNvSpPr>
          <p:nvPr/>
        </p:nvSpPr>
        <p:spPr bwMode="auto">
          <a:xfrm>
            <a:off x="6000750" y="17986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7" name="Line 9"/>
          <p:cNvSpPr>
            <a:spLocks noChangeShapeType="1"/>
          </p:cNvSpPr>
          <p:nvPr/>
        </p:nvSpPr>
        <p:spPr bwMode="auto">
          <a:xfrm>
            <a:off x="6040438" y="24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8" name="Line 10"/>
          <p:cNvSpPr>
            <a:spLocks noChangeShapeType="1"/>
          </p:cNvSpPr>
          <p:nvPr/>
        </p:nvSpPr>
        <p:spPr bwMode="auto">
          <a:xfrm>
            <a:off x="6040438" y="37623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9" name="Line 11"/>
          <p:cNvSpPr>
            <a:spLocks noChangeShapeType="1"/>
          </p:cNvSpPr>
          <p:nvPr/>
        </p:nvSpPr>
        <p:spPr bwMode="auto">
          <a:xfrm>
            <a:off x="6040438" y="7762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0" name="Line 12"/>
          <p:cNvSpPr>
            <a:spLocks noChangeShapeType="1"/>
          </p:cNvSpPr>
          <p:nvPr/>
        </p:nvSpPr>
        <p:spPr bwMode="auto">
          <a:xfrm>
            <a:off x="6040438" y="90963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1" name="Line 13"/>
          <p:cNvSpPr>
            <a:spLocks noChangeShapeType="1"/>
          </p:cNvSpPr>
          <p:nvPr/>
        </p:nvSpPr>
        <p:spPr bwMode="auto">
          <a:xfrm>
            <a:off x="6040438" y="13096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2" name="Line 14"/>
          <p:cNvSpPr>
            <a:spLocks noChangeShapeType="1"/>
          </p:cNvSpPr>
          <p:nvPr/>
        </p:nvSpPr>
        <p:spPr bwMode="auto">
          <a:xfrm>
            <a:off x="6040438" y="1443038"/>
            <a:ext cx="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329832" name="Group 104"/>
          <p:cNvGraphicFramePr>
            <a:graphicFrameLocks noGrp="1"/>
          </p:cNvGraphicFramePr>
          <p:nvPr/>
        </p:nvGraphicFramePr>
        <p:xfrm>
          <a:off x="2495601" y="731847"/>
          <a:ext cx="7181799" cy="6075357"/>
        </p:xfrm>
        <a:graphic>
          <a:graphicData uri="http://schemas.openxmlformats.org/drawingml/2006/table">
            <a:tbl>
              <a:tblPr/>
              <a:tblGrid>
                <a:gridCol w="705887">
                  <a:extLst>
                    <a:ext uri="{9D8B030D-6E8A-4147-A177-3AD203B41FA5}">
                      <a16:colId xmlns:a16="http://schemas.microsoft.com/office/drawing/2014/main" val="20000"/>
                    </a:ext>
                  </a:extLst>
                </a:gridCol>
                <a:gridCol w="534538">
                  <a:extLst>
                    <a:ext uri="{9D8B030D-6E8A-4147-A177-3AD203B41FA5}">
                      <a16:colId xmlns:a16="http://schemas.microsoft.com/office/drawing/2014/main" val="20001"/>
                    </a:ext>
                  </a:extLst>
                </a:gridCol>
                <a:gridCol w="2007774">
                  <a:extLst>
                    <a:ext uri="{9D8B030D-6E8A-4147-A177-3AD203B41FA5}">
                      <a16:colId xmlns:a16="http://schemas.microsoft.com/office/drawing/2014/main" val="20002"/>
                    </a:ext>
                  </a:extLst>
                </a:gridCol>
                <a:gridCol w="2063650">
                  <a:extLst>
                    <a:ext uri="{9D8B030D-6E8A-4147-A177-3AD203B41FA5}">
                      <a16:colId xmlns:a16="http://schemas.microsoft.com/office/drawing/2014/main" val="20003"/>
                    </a:ext>
                  </a:extLst>
                </a:gridCol>
                <a:gridCol w="1869950">
                  <a:extLst>
                    <a:ext uri="{9D8B030D-6E8A-4147-A177-3AD203B41FA5}">
                      <a16:colId xmlns:a16="http://schemas.microsoft.com/office/drawing/2014/main" val="20004"/>
                    </a:ext>
                  </a:extLst>
                </a:gridCol>
              </a:tblGrid>
              <a:tr h="417524">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Woche</a:t>
                      </a:r>
                      <a:endParaRPr kumimoji="0" lang="de-DE" altLang="de-DE" sz="1500" b="0" i="0" u="none" strike="noStrike" cap="none" normalizeH="0" baseline="0" dirty="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Stufe</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Psychopharmakologische Behandlung und Elektrokrampfbehandlung (EKT)</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de-DE"/>
                    </a:p>
                  </a:txBody>
                  <a:tcPr/>
                </a:tc>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Optionale zusätzliche Therapieformen</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0</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0</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Aufdosieren oder Beenden der Vormedikation</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rowSpan="21">
                  <a:txBody>
                    <a:bodyPr/>
                    <a:lstStyle>
                      <a:lvl1pPr marL="182563" indent="-182563" algn="l">
                        <a:spcBef>
                          <a:spcPct val="50000"/>
                        </a:spcBef>
                        <a:buClr>
                          <a:srgbClr val="007CBB"/>
                        </a:buClr>
                        <a:tabLst>
                          <a:tab pos="457200" algn="l"/>
                        </a:tabLst>
                        <a:defRPr sz="2200">
                          <a:solidFill>
                            <a:schemeClr val="tx1"/>
                          </a:solidFill>
                          <a:latin typeface="Arial" charset="0"/>
                        </a:defRPr>
                      </a:lvl1pPr>
                      <a:lvl2pPr marL="879475" indent="-342900" algn="l">
                        <a:spcBef>
                          <a:spcPct val="50000"/>
                        </a:spcBef>
                        <a:buClr>
                          <a:srgbClr val="007CBB"/>
                        </a:buClr>
                        <a:buSzPct val="120000"/>
                        <a:tabLst>
                          <a:tab pos="457200" algn="l"/>
                        </a:tabLst>
                        <a:defRPr sz="2200">
                          <a:solidFill>
                            <a:schemeClr val="tx1"/>
                          </a:solidFill>
                          <a:latin typeface="Arial" charset="0"/>
                        </a:defRPr>
                      </a:lvl2pPr>
                      <a:lvl3pPr marL="1401763" indent="-342900" algn="l">
                        <a:spcBef>
                          <a:spcPct val="20000"/>
                        </a:spcBef>
                        <a:buClr>
                          <a:srgbClr val="007CBB"/>
                        </a:buClr>
                        <a:tabLst>
                          <a:tab pos="457200" algn="l"/>
                        </a:tabLst>
                        <a:defRPr sz="2000">
                          <a:solidFill>
                            <a:schemeClr val="tx1"/>
                          </a:solidFill>
                          <a:latin typeface="Arial" charset="0"/>
                        </a:defRPr>
                      </a:lvl3pPr>
                      <a:lvl4pPr marL="1924050" indent="-342900" algn="l">
                        <a:spcBef>
                          <a:spcPct val="20000"/>
                        </a:spcBef>
                        <a:buClr>
                          <a:srgbClr val="007CBB"/>
                        </a:buClr>
                        <a:tabLst>
                          <a:tab pos="457200" algn="l"/>
                        </a:tabLst>
                        <a:defRPr sz="1600">
                          <a:solidFill>
                            <a:schemeClr val="tx1"/>
                          </a:solidFill>
                          <a:latin typeface="Arial" charset="0"/>
                        </a:defRPr>
                      </a:lvl4pPr>
                      <a:lvl5pPr marL="2446338" indent="-342900" algn="l">
                        <a:spcBef>
                          <a:spcPct val="20000"/>
                        </a:spcBef>
                        <a:tabLst>
                          <a:tab pos="457200" algn="l"/>
                        </a:tabLst>
                        <a:defRPr sz="1600">
                          <a:solidFill>
                            <a:schemeClr val="tx1"/>
                          </a:solidFill>
                          <a:latin typeface="Arial" charset="0"/>
                        </a:defRPr>
                      </a:lvl5pPr>
                      <a:lvl6pPr marL="2903538" indent="-342900" fontAlgn="base">
                        <a:spcBef>
                          <a:spcPct val="20000"/>
                        </a:spcBef>
                        <a:spcAft>
                          <a:spcPct val="0"/>
                        </a:spcAft>
                        <a:tabLst>
                          <a:tab pos="457200" algn="l"/>
                        </a:tabLst>
                        <a:defRPr sz="1600">
                          <a:solidFill>
                            <a:schemeClr val="tx1"/>
                          </a:solidFill>
                          <a:latin typeface="Arial" charset="0"/>
                        </a:defRPr>
                      </a:lvl6pPr>
                      <a:lvl7pPr marL="3360738" indent="-342900" fontAlgn="base">
                        <a:spcBef>
                          <a:spcPct val="20000"/>
                        </a:spcBef>
                        <a:spcAft>
                          <a:spcPct val="0"/>
                        </a:spcAft>
                        <a:tabLst>
                          <a:tab pos="457200" algn="l"/>
                        </a:tabLst>
                        <a:defRPr sz="1600">
                          <a:solidFill>
                            <a:schemeClr val="tx1"/>
                          </a:solidFill>
                          <a:latin typeface="Arial" charset="0"/>
                        </a:defRPr>
                      </a:lvl7pPr>
                      <a:lvl8pPr marL="3817938" indent="-342900" fontAlgn="base">
                        <a:spcBef>
                          <a:spcPct val="20000"/>
                        </a:spcBef>
                        <a:spcAft>
                          <a:spcPct val="0"/>
                        </a:spcAft>
                        <a:tabLst>
                          <a:tab pos="457200" algn="l"/>
                        </a:tabLst>
                        <a:defRPr sz="1600">
                          <a:solidFill>
                            <a:schemeClr val="tx1"/>
                          </a:solidFill>
                          <a:latin typeface="Arial" charset="0"/>
                        </a:defRPr>
                      </a:lvl8pPr>
                      <a:lvl9pPr marL="4275138" indent="-342900" fontAlgn="base">
                        <a:spcBef>
                          <a:spcPct val="20000"/>
                        </a:spcBef>
                        <a:spcAft>
                          <a:spcPct val="0"/>
                        </a:spcAft>
                        <a:tabLst>
                          <a:tab pos="457200" algn="l"/>
                        </a:tabLst>
                        <a:defRPr sz="1600">
                          <a:solidFill>
                            <a:schemeClr val="tx1"/>
                          </a:solidFill>
                          <a:latin typeface="Arial" charset="0"/>
                        </a:defRPr>
                      </a:lvl9pPr>
                    </a:lstStyle>
                    <a:p>
                      <a:pPr marL="182563" marR="0" lvl="0" indent="-182563" algn="l" defTabSz="914400" rtl="0" eaLnBrk="1" fontAlgn="base" latinLnBrk="0" hangingPunct="1">
                        <a:lnSpc>
                          <a:spcPct val="100000"/>
                        </a:lnSpc>
                        <a:spcBef>
                          <a:spcPct val="0"/>
                        </a:spcBef>
                        <a:spcAft>
                          <a:spcPct val="0"/>
                        </a:spcAft>
                        <a:buClr>
                          <a:srgbClr val="007CBB"/>
                        </a:buClr>
                        <a:buSzTx/>
                        <a:buFontTx/>
                        <a:buNone/>
                        <a:tabLst>
                          <a:tab pos="457200" algn="l"/>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Psychotherapie:</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 typeface="Times New Roman" pitchFamily="18" charset="0"/>
                        <a:buChar char="-"/>
                        <a:tabLst>
                          <a:tab pos="457200" algn="l"/>
                        </a:tabLst>
                      </a:pP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Cognitive</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Behavioral</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Analysis System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of</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Psychotherapy</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CBASP</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a:t>
                      </a:r>
                    </a:p>
                    <a:p>
                      <a:pPr marL="182563" marR="0" lvl="0" indent="-182563" algn="l" defTabSz="914400" rtl="0" eaLnBrk="0" fontAlgn="base" latinLnBrk="0" hangingPunct="0">
                        <a:lnSpc>
                          <a:spcPct val="100000"/>
                        </a:lnSpc>
                        <a:spcBef>
                          <a:spcPct val="0"/>
                        </a:spcBef>
                        <a:spcAft>
                          <a:spcPct val="0"/>
                        </a:spcAft>
                        <a:buClr>
                          <a:srgbClr val="007CBB"/>
                        </a:buClr>
                        <a:buSzTx/>
                        <a:buFont typeface="Times New Roman" pitchFamily="18" charset="0"/>
                        <a:buChar char="-"/>
                        <a:tabLst>
                          <a:tab pos="457200" algn="l"/>
                        </a:tabLst>
                      </a:pP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Klientenzentrierte</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Psychotherapie</a:t>
                      </a:r>
                    </a:p>
                    <a:p>
                      <a:pPr marL="182563" marR="0" lvl="0" indent="-182563" algn="l" defTabSz="914400" rtl="0" eaLnBrk="0" fontAlgn="base" latinLnBrk="0" hangingPunct="0">
                        <a:lnSpc>
                          <a:spcPct val="100000"/>
                        </a:lnSpc>
                        <a:spcBef>
                          <a:spcPct val="0"/>
                        </a:spcBef>
                        <a:spcAft>
                          <a:spcPct val="0"/>
                        </a:spcAft>
                        <a:buClr>
                          <a:srgbClr val="007CBB"/>
                        </a:buClr>
                        <a:buSzTx/>
                        <a:buFont typeface="Times New Roman" pitchFamily="18" charset="0"/>
                        <a:buChar char="-"/>
                        <a:tabLst>
                          <a:tab pos="457200" algn="l"/>
                        </a:tabLst>
                      </a:pP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Kognitive Verhaltenstherapie als Einzel- oder Gruppentherapie </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endPar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Biologische </a:t>
                      </a:r>
                      <a:r>
                        <a:rPr kumimoji="0" lang="de-DE" altLang="de-DE" sz="1000" b="1" i="0" u="none" strike="noStrike" cap="none" normalizeH="0" baseline="0" dirty="0" err="1">
                          <a:ln>
                            <a:noFill/>
                          </a:ln>
                          <a:solidFill>
                            <a:schemeClr val="tx1"/>
                          </a:solidFill>
                          <a:effectLst/>
                          <a:latin typeface="Calibri" panose="020F0502020204030204" pitchFamily="34" charset="0"/>
                          <a:cs typeface="Times New Roman" pitchFamily="18" charset="0"/>
                        </a:rPr>
                        <a:t>Theapien</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 typeface="Times New Roman" pitchFamily="18" charset="0"/>
                        <a:buChar char="-"/>
                        <a:tabLst>
                          <a:tab pos="457200" algn="l"/>
                        </a:tabLst>
                      </a:pP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Schlafentzug</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 typeface="Times New Roman" pitchFamily="18" charset="0"/>
                        <a:buChar char="-"/>
                        <a:tabLst>
                          <a:tab pos="457200" algn="l"/>
                        </a:tabLst>
                      </a:pP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Lichttherapie</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endPar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r>
                        <a:rPr kumimoji="0" lang="de-DE" altLang="de-DE" sz="1000" b="1" i="0" u="none" strike="noStrike" cap="none" normalizeH="0" baseline="0" dirty="0" err="1">
                          <a:ln>
                            <a:noFill/>
                          </a:ln>
                          <a:solidFill>
                            <a:schemeClr val="tx1"/>
                          </a:solidFill>
                          <a:effectLst/>
                          <a:latin typeface="Calibri" panose="020F0502020204030204" pitchFamily="34" charset="0"/>
                          <a:cs typeface="Times New Roman" pitchFamily="18" charset="0"/>
                        </a:rPr>
                        <a:t>rTMS</a:t>
                      </a:r>
                      <a:endPar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r>
                        <a:rPr kumimoji="0" lang="de-DE" altLang="de-DE" sz="1000" b="1" i="0" u="none" strike="noStrike" cap="none" normalizeH="0" baseline="0" dirty="0" err="1">
                          <a:ln>
                            <a:noFill/>
                          </a:ln>
                          <a:solidFill>
                            <a:schemeClr val="tx1"/>
                          </a:solidFill>
                          <a:effectLst/>
                          <a:latin typeface="Calibri" panose="020F0502020204030204" pitchFamily="34" charset="0"/>
                          <a:cs typeface="Times New Roman" pitchFamily="18" charset="0"/>
                        </a:rPr>
                        <a:t>Ergotherpie</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Physiotherapie</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182563" marR="0" lvl="0" indent="-182563" algn="l" defTabSz="914400" rtl="0" eaLnBrk="0" fontAlgn="base" latinLnBrk="0" hangingPunct="0">
                        <a:lnSpc>
                          <a:spcPct val="100000"/>
                        </a:lnSpc>
                        <a:spcBef>
                          <a:spcPct val="0"/>
                        </a:spcBef>
                        <a:spcAft>
                          <a:spcPct val="0"/>
                        </a:spcAft>
                        <a:buClr>
                          <a:srgbClr val="007CBB"/>
                        </a:buClr>
                        <a:buSzTx/>
                        <a:buFontTx/>
                        <a:buNone/>
                        <a:tabLst>
                          <a:tab pos="457200" algn="l"/>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Diätberatung</a:t>
                      </a:r>
                      <a:endParaRPr kumimoji="0" lang="de-DE" altLang="de-DE" sz="1500" b="0" i="0" u="none" strike="noStrike" cap="none" normalizeH="0" baseline="0" dirty="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4" grid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Antidepressive Monotherapie</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mit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Sertralin</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[50-200 mg/d] oder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Mirtazapin</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[15-60 mg/d] nach klinischer Entscheidung</a:t>
                      </a:r>
                      <a:endParaRPr kumimoji="0" lang="de-DE" altLang="de-DE" sz="1500" b="0" i="0" u="none" strike="noStrike" cap="none" normalizeH="0" baseline="0" dirty="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4" h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2</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3"/>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3</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4"/>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4</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5"/>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5</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2</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grid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Lithiumaugmentation</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Augmentation von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Sertralin</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[50-200 mg/d] oder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Mirtazapin</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[15-60 mg/d] mit Lithium nach Plasmakonzentration [0,6–0,9 mmol/l]</a:t>
                      </a:r>
                      <a:endParaRPr kumimoji="0" lang="de-DE" altLang="de-DE" sz="1500" b="0" i="0" u="none" strike="noStrike" cap="none" normalizeH="0" baseline="0" dirty="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hMerge="1">
                  <a:txBody>
                    <a:bodyPr/>
                    <a:lstStyle/>
                    <a:p>
                      <a:endParaRPr lang="de-DE"/>
                    </a:p>
                  </a:txBody>
                  <a:tcPr/>
                </a:tc>
                <a:tc vMerge="1">
                  <a:txBody>
                    <a:bodyPr/>
                    <a:lstStyle/>
                    <a:p>
                      <a:endParaRPr lang="de-DE"/>
                    </a:p>
                  </a:txBody>
                  <a:tcPr/>
                </a:tc>
                <a:extLst>
                  <a:ext uri="{0D108BD9-81ED-4DB2-BD59-A6C34878D82A}">
                    <a16:rowId xmlns:a16="http://schemas.microsoft.com/office/drawing/2014/main" val="10006"/>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6</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7"/>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7</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8</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9"/>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9</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3</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4" grid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dirty="0">
                          <a:ln>
                            <a:noFill/>
                          </a:ln>
                          <a:solidFill>
                            <a:schemeClr val="tx1"/>
                          </a:solidFill>
                          <a:effectLst/>
                          <a:latin typeface="Calibri" panose="020F0502020204030204" pitchFamily="34" charset="0"/>
                          <a:cs typeface="Times New Roman" pitchFamily="18" charset="0"/>
                        </a:rPr>
                        <a:t>Antidepressive Kombinationsbehandlung</a:t>
                      </a:r>
                      <a:endParaRPr kumimoji="0" lang="de-DE" altLang="de-DE" sz="900" b="0" i="0" u="none" strike="noStrike" cap="none" normalizeH="0" baseline="0" dirty="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Sertralin</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[50-200 mg/d] + </a:t>
                      </a:r>
                      <a:r>
                        <a:rPr kumimoji="0" lang="de-DE" altLang="de-DE" sz="1000" b="0" i="0" u="none" strike="noStrike" cap="none" normalizeH="0" baseline="0" dirty="0" err="1">
                          <a:ln>
                            <a:noFill/>
                          </a:ln>
                          <a:solidFill>
                            <a:schemeClr val="tx1"/>
                          </a:solidFill>
                          <a:effectLst/>
                          <a:latin typeface="Calibri" panose="020F0502020204030204" pitchFamily="34" charset="0"/>
                          <a:cs typeface="Times New Roman" pitchFamily="18" charset="0"/>
                        </a:rPr>
                        <a:t>Mirtazapin</a:t>
                      </a: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 [15-60 mg/d]</a:t>
                      </a:r>
                      <a:endParaRPr kumimoji="0" lang="de-DE" altLang="de-DE" sz="1500" b="0" i="0" u="none" strike="noStrike" cap="none" normalizeH="0" baseline="0" dirty="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4" hMerge="1">
                  <a:txBody>
                    <a:bodyPr/>
                    <a:lstStyle/>
                    <a:p>
                      <a:endParaRPr lang="de-DE"/>
                    </a:p>
                  </a:txBody>
                  <a:tcPr/>
                </a:tc>
                <a:tc vMerge="1">
                  <a:txBody>
                    <a:bodyPr/>
                    <a:lstStyle/>
                    <a:p>
                      <a:endParaRPr lang="de-DE"/>
                    </a:p>
                  </a:txBody>
                  <a:tcPr/>
                </a:tc>
                <a:extLst>
                  <a:ext uri="{0D108BD9-81ED-4DB2-BD59-A6C34878D82A}">
                    <a16:rowId xmlns:a16="http://schemas.microsoft.com/office/drawing/2014/main" val="10010"/>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10</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1"/>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11</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2"/>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12</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3"/>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13</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5</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Therapiepause</a:t>
                      </a:r>
                      <a:endParaRPr kumimoji="0" lang="de-DE" altLang="de-DE" sz="900" b="0" i="0" u="none" strike="noStrike" cap="none" normalizeH="0" baseline="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vor der Gabe von Tranylcypromin</a:t>
                      </a: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EKT</a:t>
                      </a:r>
                      <a:endParaRPr kumimoji="0" lang="de-DE" altLang="de-DE" sz="900" b="0" i="0" u="none" strike="noStrike" cap="none" normalizeH="0" baseline="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Medikation kann weitergeführt werden.</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14"/>
                  </a:ext>
                </a:extLst>
              </a:tr>
              <a:tr h="337741">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14</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5"/>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15</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EAEAEA"/>
                      </a:fgClr>
                      <a:bgClr>
                        <a:schemeClr val="bg1"/>
                      </a:bgClr>
                    </a:pattFill>
                  </a:tcPr>
                </a:tc>
                <a:tc vMerge="1">
                  <a:txBody>
                    <a:bodyPr/>
                    <a:lstStyle/>
                    <a:p>
                      <a:endParaRPr lang="de-DE"/>
                    </a:p>
                  </a:txBody>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MAO-Hemmer</a:t>
                      </a:r>
                      <a:endParaRPr kumimoji="0" lang="de-DE" altLang="de-DE" sz="900" b="0" i="0" u="none" strike="noStrike" cap="none" normalizeH="0" baseline="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Tranylcypromin [20-60 mg/d]</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Therapiepause</a:t>
                      </a:r>
                    </a:p>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vor der Gabe von Tranylcypromin</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extLst>
                  <a:ext uri="{0D108BD9-81ED-4DB2-BD59-A6C34878D82A}">
                    <a16:rowId xmlns:a16="http://schemas.microsoft.com/office/drawing/2014/main" val="10016"/>
                  </a:ext>
                </a:extLst>
              </a:tr>
              <a:tr h="337741">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16</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EAEAEA"/>
                      </a:fgClr>
                      <a:bgClr>
                        <a:schemeClr val="bg1"/>
                      </a:bgClr>
                    </a:patt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7"/>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17</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EAEAEA"/>
                      </a:fgClr>
                      <a:bgClr>
                        <a:schemeClr val="bg1"/>
                      </a:bgClr>
                    </a:pattFill>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6</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rowSpan="4">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MAO-Hemmer</a:t>
                      </a:r>
                      <a:endParaRPr kumimoji="0" lang="de-DE" altLang="de-DE" sz="900" b="0" i="0" u="none" strike="noStrike" cap="none" normalizeH="0" baseline="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Tranylcypromin [20-60 mg/d]</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extLst>
                  <a:ext uri="{0D108BD9-81ED-4DB2-BD59-A6C34878D82A}">
                    <a16:rowId xmlns:a16="http://schemas.microsoft.com/office/drawing/2014/main" val="10018"/>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18</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EAEAEA"/>
                      </a:fgClr>
                      <a:bgClr>
                        <a:schemeClr val="bg1"/>
                      </a:bgClr>
                    </a:patt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9"/>
                  </a:ext>
                </a:extLst>
              </a:tr>
              <a:tr h="248652">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19</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rowSpan="2">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007CBB"/>
                        </a:buClr>
                        <a:buSzTx/>
                        <a:buFontTx/>
                        <a:buNone/>
                        <a:tabLst/>
                      </a:pPr>
                      <a:r>
                        <a:rPr kumimoji="0" lang="de-DE" altLang="de-DE" sz="1000" b="1" i="0" u="none" strike="noStrike" cap="none" normalizeH="0" baseline="0">
                          <a:ln>
                            <a:noFill/>
                          </a:ln>
                          <a:solidFill>
                            <a:schemeClr val="tx1"/>
                          </a:solidFill>
                          <a:effectLst/>
                          <a:latin typeface="Calibri" panose="020F0502020204030204" pitchFamily="34" charset="0"/>
                          <a:cs typeface="Times New Roman" pitchFamily="18" charset="0"/>
                        </a:rPr>
                        <a:t>EKT</a:t>
                      </a:r>
                      <a:endParaRPr kumimoji="0" lang="de-DE" altLang="de-DE" sz="900" b="0" i="0" u="none" strike="noStrike" cap="none" normalizeH="0" baseline="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7CBB"/>
                        </a:buClr>
                        <a:buSzTx/>
                        <a:buFontTx/>
                        <a:buNone/>
                        <a:tabLst/>
                      </a:pPr>
                      <a:r>
                        <a:rPr kumimoji="0" lang="de-DE" altLang="de-DE" sz="1000" b="0" i="0" u="none" strike="noStrike" cap="none" normalizeH="0" baseline="0">
                          <a:ln>
                            <a:noFill/>
                          </a:ln>
                          <a:solidFill>
                            <a:schemeClr val="tx1"/>
                          </a:solidFill>
                          <a:effectLst/>
                          <a:latin typeface="Calibri" panose="020F0502020204030204" pitchFamily="34" charset="0"/>
                          <a:cs typeface="Times New Roman" pitchFamily="18" charset="0"/>
                        </a:rPr>
                        <a:t>Medikation mit MAO-Hemmer kann weitergeführt werden.</a:t>
                      </a:r>
                      <a:endParaRPr kumimoji="0" lang="de-DE" altLang="de-DE" sz="1500" b="0" i="0" u="none" strike="noStrike" cap="none" normalizeH="0" baseline="0">
                        <a:ln>
                          <a:noFill/>
                        </a:ln>
                        <a:solidFill>
                          <a:schemeClr val="tx1"/>
                        </a:solidFill>
                        <a:effectLst/>
                        <a:latin typeface="Calibri" panose="020F0502020204030204" pitchFamily="34" charset="0"/>
                      </a:endParaRPr>
                    </a:p>
                  </a:txBody>
                  <a:tcPr marL="36000" marR="36000" marT="36003" marB="3600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20"/>
                  </a:ext>
                </a:extLst>
              </a:tr>
              <a:tr h="506615">
                <a:tc>
                  <a:txBody>
                    <a:bodyPr/>
                    <a:lstStyle>
                      <a:lvl1pPr algn="l">
                        <a:spcBef>
                          <a:spcPct val="50000"/>
                        </a:spcBef>
                        <a:buClr>
                          <a:srgbClr val="007CBB"/>
                        </a:buClr>
                        <a:defRPr sz="2200">
                          <a:solidFill>
                            <a:schemeClr val="tx1"/>
                          </a:solidFill>
                          <a:latin typeface="Arial" charset="0"/>
                        </a:defRPr>
                      </a:lvl1pPr>
                      <a:lvl2pPr algn="l">
                        <a:spcBef>
                          <a:spcPct val="50000"/>
                        </a:spcBef>
                        <a:buClr>
                          <a:srgbClr val="007CBB"/>
                        </a:buClr>
                        <a:buSzPct val="120000"/>
                        <a:defRPr sz="2200">
                          <a:solidFill>
                            <a:schemeClr val="tx1"/>
                          </a:solidFill>
                          <a:latin typeface="Arial" charset="0"/>
                        </a:defRPr>
                      </a:lvl2pPr>
                      <a:lvl3pPr algn="l">
                        <a:spcBef>
                          <a:spcPct val="20000"/>
                        </a:spcBef>
                        <a:buClr>
                          <a:srgbClr val="007CBB"/>
                        </a:buClr>
                        <a:defRPr sz="2000">
                          <a:solidFill>
                            <a:schemeClr val="tx1"/>
                          </a:solidFill>
                          <a:latin typeface="Arial" charset="0"/>
                        </a:defRPr>
                      </a:lvl3pPr>
                      <a:lvl4pPr algn="l">
                        <a:spcBef>
                          <a:spcPct val="20000"/>
                        </a:spcBef>
                        <a:buClr>
                          <a:srgbClr val="007CBB"/>
                        </a:buClr>
                        <a:defRPr sz="1600">
                          <a:solidFill>
                            <a:schemeClr val="tx1"/>
                          </a:solidFill>
                          <a:latin typeface="Arial" charset="0"/>
                        </a:defRPr>
                      </a:lvl4pPr>
                      <a:lvl5pPr algn="l">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7CBB"/>
                        </a:buClr>
                        <a:buSzTx/>
                        <a:buFontTx/>
                        <a:buNone/>
                        <a:tabLst/>
                      </a:pPr>
                      <a:r>
                        <a:rPr kumimoji="0" lang="de-DE" altLang="de-DE" sz="1000" b="0" i="0" u="none" strike="noStrike" cap="none" normalizeH="0" baseline="0" dirty="0">
                          <a:ln>
                            <a:noFill/>
                          </a:ln>
                          <a:solidFill>
                            <a:schemeClr val="tx1"/>
                          </a:solidFill>
                          <a:effectLst/>
                          <a:latin typeface="Calibri" panose="020F0502020204030204" pitchFamily="34" charset="0"/>
                          <a:cs typeface="Times New Roman" pitchFamily="18" charset="0"/>
                        </a:rPr>
                        <a:t>20</a:t>
                      </a:r>
                      <a:endParaRPr kumimoji="0" lang="de-DE" altLang="de-DE" sz="1500" b="0" i="0" u="none" strike="noStrike" cap="none" normalizeH="0" baseline="0" dirty="0">
                        <a:ln>
                          <a:noFill/>
                        </a:ln>
                        <a:solidFill>
                          <a:schemeClr val="tx1"/>
                        </a:solidFill>
                        <a:effectLst/>
                        <a:latin typeface="Calibri" panose="020F0502020204030204" pitchFamily="34" charset="0"/>
                      </a:endParaRPr>
                    </a:p>
                  </a:txBody>
                  <a:tcPr marL="36000" marR="36000" marT="36003" marB="36003"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21"/>
                  </a:ext>
                </a:extLst>
              </a:tr>
            </a:tbl>
          </a:graphicData>
        </a:graphic>
      </p:graphicFrame>
      <p:sp>
        <p:nvSpPr>
          <p:cNvPr id="2" name="Textfeld 1"/>
          <p:cNvSpPr txBox="1"/>
          <p:nvPr/>
        </p:nvSpPr>
        <p:spPr>
          <a:xfrm>
            <a:off x="2860342" y="-1440"/>
            <a:ext cx="5539915" cy="1144929"/>
          </a:xfrm>
          <a:prstGeom prst="rect">
            <a:avLst/>
          </a:prstGeom>
          <a:noFill/>
        </p:spPr>
        <p:txBody>
          <a:bodyPr wrap="non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Beispiel für Therapiealgorithmus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sz="4400" b="0"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68298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19E142-0EEC-4B2D-A898-2EC04D973003}"/>
              </a:ext>
            </a:extLst>
          </p:cNvPr>
          <p:cNvSpPr txBox="1"/>
          <p:nvPr/>
        </p:nvSpPr>
        <p:spPr>
          <a:xfrm rot="10800000" flipV="1">
            <a:off x="1123949" y="287019"/>
            <a:ext cx="4533901" cy="5355312"/>
          </a:xfrm>
          <a:prstGeom prst="rect">
            <a:avLst/>
          </a:prstGeom>
          <a:noFill/>
        </p:spPr>
        <p:txBody>
          <a:bodyPr wrap="square" rtlCol="0">
            <a:spAutoFit/>
          </a:bodyPr>
          <a:lstStyle/>
          <a:p>
            <a:r>
              <a:rPr lang="de-DE" b="1" dirty="0"/>
              <a:t>Beispiel für Stufenplan:</a:t>
            </a:r>
          </a:p>
          <a:p>
            <a:endParaRPr lang="de-DE" dirty="0"/>
          </a:p>
          <a:p>
            <a:r>
              <a:rPr lang="de-DE" dirty="0"/>
              <a:t>Start mit SSRI </a:t>
            </a:r>
          </a:p>
          <a:p>
            <a:endParaRPr lang="de-DE" dirty="0"/>
          </a:p>
          <a:p>
            <a:r>
              <a:rPr lang="de-DE" dirty="0"/>
              <a:t>	&lt; 20% Besserung nach 2 Wochen</a:t>
            </a:r>
          </a:p>
          <a:p>
            <a:endParaRPr lang="de-DE" dirty="0"/>
          </a:p>
          <a:p>
            <a:r>
              <a:rPr lang="de-DE" dirty="0"/>
              <a:t>Kombination SSRI + Mirtazapin 30 mg</a:t>
            </a:r>
          </a:p>
          <a:p>
            <a:endParaRPr lang="de-DE" dirty="0"/>
          </a:p>
          <a:p>
            <a:r>
              <a:rPr lang="de-DE" dirty="0"/>
              <a:t>	&lt; 20 % Besserung nach 2 Wochen   </a:t>
            </a:r>
          </a:p>
          <a:p>
            <a:endParaRPr lang="de-DE" dirty="0"/>
          </a:p>
          <a:p>
            <a:r>
              <a:rPr lang="de-DE" dirty="0"/>
              <a:t>Kombination SSRI + Mirtazapin 45 mg</a:t>
            </a:r>
          </a:p>
          <a:p>
            <a:endParaRPr lang="de-DE" dirty="0"/>
          </a:p>
          <a:p>
            <a:r>
              <a:rPr lang="de-DE" dirty="0"/>
              <a:t>	&lt; 20 % Besserung nach 2 Wochen</a:t>
            </a:r>
          </a:p>
          <a:p>
            <a:endParaRPr lang="de-DE" dirty="0"/>
          </a:p>
          <a:p>
            <a:r>
              <a:rPr lang="de-DE" dirty="0"/>
              <a:t>Lithiumaugmentation</a:t>
            </a:r>
          </a:p>
          <a:p>
            <a:endParaRPr lang="de-DE" dirty="0"/>
          </a:p>
          <a:p>
            <a:r>
              <a:rPr lang="de-DE" dirty="0"/>
              <a:t>	&lt; 20 % Besserung nach 2 Wochen</a:t>
            </a:r>
          </a:p>
          <a:p>
            <a:endParaRPr lang="de-DE" dirty="0"/>
          </a:p>
          <a:p>
            <a:r>
              <a:rPr lang="de-DE" dirty="0"/>
              <a:t>EKT              </a:t>
            </a:r>
          </a:p>
        </p:txBody>
      </p:sp>
      <p:sp>
        <p:nvSpPr>
          <p:cNvPr id="3" name="Pfeil: nach unten 2">
            <a:extLst>
              <a:ext uri="{FF2B5EF4-FFF2-40B4-BE49-F238E27FC236}">
                <a16:creationId xmlns:a16="http://schemas.microsoft.com/office/drawing/2014/main" id="{B82E271B-D971-4A4B-8879-5D22657DED42}"/>
              </a:ext>
            </a:extLst>
          </p:cNvPr>
          <p:cNvSpPr/>
          <p:nvPr/>
        </p:nvSpPr>
        <p:spPr>
          <a:xfrm>
            <a:off x="1457325" y="122872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unten 3">
            <a:extLst>
              <a:ext uri="{FF2B5EF4-FFF2-40B4-BE49-F238E27FC236}">
                <a16:creationId xmlns:a16="http://schemas.microsoft.com/office/drawing/2014/main" id="{DF593993-AF0D-4C27-BF9E-64E2EFFDE3AE}"/>
              </a:ext>
            </a:extLst>
          </p:cNvPr>
          <p:cNvSpPr/>
          <p:nvPr/>
        </p:nvSpPr>
        <p:spPr>
          <a:xfrm>
            <a:off x="1504950" y="233362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a:extLst>
              <a:ext uri="{FF2B5EF4-FFF2-40B4-BE49-F238E27FC236}">
                <a16:creationId xmlns:a16="http://schemas.microsoft.com/office/drawing/2014/main" id="{A900CCA8-39CA-444B-A617-5CA267597194}"/>
              </a:ext>
            </a:extLst>
          </p:cNvPr>
          <p:cNvSpPr/>
          <p:nvPr/>
        </p:nvSpPr>
        <p:spPr>
          <a:xfrm>
            <a:off x="1514475" y="337185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CE01F1CB-A15F-44AE-AB0C-F60CAC9E15C4}"/>
              </a:ext>
            </a:extLst>
          </p:cNvPr>
          <p:cNvSpPr txBox="1"/>
          <p:nvPr/>
        </p:nvSpPr>
        <p:spPr>
          <a:xfrm rot="10800000" flipV="1">
            <a:off x="6257923" y="275950"/>
            <a:ext cx="4562476" cy="6463308"/>
          </a:xfrm>
          <a:prstGeom prst="rect">
            <a:avLst/>
          </a:prstGeom>
          <a:noFill/>
        </p:spPr>
        <p:txBody>
          <a:bodyPr wrap="square" rtlCol="0">
            <a:spAutoFit/>
          </a:bodyPr>
          <a:lstStyle/>
          <a:p>
            <a:r>
              <a:rPr lang="de-DE" b="1" dirty="0"/>
              <a:t>Beispiel für Stufenplan:</a:t>
            </a:r>
          </a:p>
          <a:p>
            <a:endParaRPr lang="de-DE" dirty="0"/>
          </a:p>
          <a:p>
            <a:r>
              <a:rPr lang="de-DE" dirty="0"/>
              <a:t>Start mit Mirtazapin 30 mg</a:t>
            </a:r>
          </a:p>
          <a:p>
            <a:endParaRPr lang="de-DE" dirty="0"/>
          </a:p>
          <a:p>
            <a:r>
              <a:rPr lang="de-DE" dirty="0"/>
              <a:t>	&lt; 20% Besserung nach 2 Wochen</a:t>
            </a:r>
          </a:p>
          <a:p>
            <a:endParaRPr lang="de-DE" dirty="0"/>
          </a:p>
          <a:p>
            <a:r>
              <a:rPr lang="de-DE" dirty="0"/>
              <a:t>Mirtazapin 45 mg</a:t>
            </a:r>
          </a:p>
          <a:p>
            <a:endParaRPr lang="de-DE" dirty="0"/>
          </a:p>
          <a:p>
            <a:r>
              <a:rPr lang="de-DE" dirty="0"/>
              <a:t>	&lt; 20 % Besserung nach 2 Wochen</a:t>
            </a:r>
          </a:p>
          <a:p>
            <a:endParaRPr lang="de-DE" dirty="0"/>
          </a:p>
          <a:p>
            <a:r>
              <a:rPr lang="de-DE" dirty="0"/>
              <a:t>Kombination SSRI + Mirtazapin 30 mg</a:t>
            </a:r>
          </a:p>
          <a:p>
            <a:endParaRPr lang="de-DE" dirty="0"/>
          </a:p>
          <a:p>
            <a:r>
              <a:rPr lang="de-DE" dirty="0"/>
              <a:t>	&lt; 20 % Besserung nach 2 Wochen   </a:t>
            </a:r>
          </a:p>
          <a:p>
            <a:endParaRPr lang="de-DE" dirty="0"/>
          </a:p>
          <a:p>
            <a:r>
              <a:rPr lang="de-DE" dirty="0"/>
              <a:t>Kombination SSRI + </a:t>
            </a:r>
            <a:r>
              <a:rPr lang="de-DE" dirty="0" err="1"/>
              <a:t>Mirtazaping</a:t>
            </a:r>
            <a:r>
              <a:rPr lang="de-DE" dirty="0"/>
              <a:t> 45 mg</a:t>
            </a:r>
          </a:p>
          <a:p>
            <a:endParaRPr lang="de-DE" dirty="0"/>
          </a:p>
          <a:p>
            <a:r>
              <a:rPr lang="de-DE" dirty="0"/>
              <a:t>	&lt; 20 % Besserung nach 2 Wochen</a:t>
            </a:r>
          </a:p>
          <a:p>
            <a:endParaRPr lang="de-DE" dirty="0"/>
          </a:p>
          <a:p>
            <a:r>
              <a:rPr lang="de-DE" dirty="0"/>
              <a:t>Lithiumaugmentation</a:t>
            </a:r>
          </a:p>
          <a:p>
            <a:endParaRPr lang="de-DE" dirty="0"/>
          </a:p>
          <a:p>
            <a:r>
              <a:rPr lang="de-DE" dirty="0"/>
              <a:t>	&lt; 20 % Besserung nach 2 Wochen</a:t>
            </a:r>
          </a:p>
          <a:p>
            <a:endParaRPr lang="de-DE" dirty="0"/>
          </a:p>
          <a:p>
            <a:r>
              <a:rPr lang="de-DE" dirty="0"/>
              <a:t>EKT              </a:t>
            </a:r>
          </a:p>
        </p:txBody>
      </p:sp>
      <p:sp>
        <p:nvSpPr>
          <p:cNvPr id="7" name="Pfeil: nach unten 6">
            <a:extLst>
              <a:ext uri="{FF2B5EF4-FFF2-40B4-BE49-F238E27FC236}">
                <a16:creationId xmlns:a16="http://schemas.microsoft.com/office/drawing/2014/main" id="{0B9F90BF-E676-483C-AF3D-7391189E6541}"/>
              </a:ext>
            </a:extLst>
          </p:cNvPr>
          <p:cNvSpPr/>
          <p:nvPr/>
        </p:nvSpPr>
        <p:spPr>
          <a:xfrm>
            <a:off x="6600825" y="463867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EE1B0AD7-C6E8-49DD-8EB9-741BA9187E59}"/>
              </a:ext>
            </a:extLst>
          </p:cNvPr>
          <p:cNvSpPr/>
          <p:nvPr/>
        </p:nvSpPr>
        <p:spPr>
          <a:xfrm>
            <a:off x="6543675" y="354330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9E3FECE4-75FD-4676-ADA8-15F95BAAF034}"/>
              </a:ext>
            </a:extLst>
          </p:cNvPr>
          <p:cNvSpPr/>
          <p:nvPr/>
        </p:nvSpPr>
        <p:spPr>
          <a:xfrm>
            <a:off x="6548437" y="1368501"/>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ED691F99-586F-40B8-BE11-04B1E3ACE805}"/>
              </a:ext>
            </a:extLst>
          </p:cNvPr>
          <p:cNvSpPr/>
          <p:nvPr/>
        </p:nvSpPr>
        <p:spPr>
          <a:xfrm>
            <a:off x="6524625" y="247650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a:extLst>
              <a:ext uri="{FF2B5EF4-FFF2-40B4-BE49-F238E27FC236}">
                <a16:creationId xmlns:a16="http://schemas.microsoft.com/office/drawing/2014/main" id="{A0580583-45EE-48B5-A5AE-16033CF4BC2A}"/>
              </a:ext>
            </a:extLst>
          </p:cNvPr>
          <p:cNvSpPr/>
          <p:nvPr/>
        </p:nvSpPr>
        <p:spPr>
          <a:xfrm>
            <a:off x="1495425" y="450532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0CC52D85-54E3-4FEE-9980-4D3DC092ED69}"/>
              </a:ext>
            </a:extLst>
          </p:cNvPr>
          <p:cNvSpPr/>
          <p:nvPr/>
        </p:nvSpPr>
        <p:spPr>
          <a:xfrm>
            <a:off x="6562725" y="561975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607E5885-B7A3-4EC3-8049-CF4BD09161B2}"/>
              </a:ext>
            </a:extLst>
          </p:cNvPr>
          <p:cNvSpPr/>
          <p:nvPr/>
        </p:nvSpPr>
        <p:spPr>
          <a:xfrm>
            <a:off x="6096000" y="275950"/>
            <a:ext cx="4724399" cy="630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954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1559496" y="348283"/>
            <a:ext cx="8964488" cy="792287"/>
          </a:xfrm>
        </p:spPr>
        <p:txBody>
          <a:bodyPr>
            <a:noAutofit/>
          </a:bodyPr>
          <a:lstStyle/>
          <a:p>
            <a:pPr marL="0" indent="0" algn="ctr">
              <a:buNone/>
            </a:pPr>
            <a:r>
              <a:rPr lang="de-DE" sz="3200" dirty="0">
                <a:solidFill>
                  <a:schemeClr val="accent1"/>
                </a:solidFill>
                <a:latin typeface="Calibri Light" panose="020F0302020204030204" pitchFamily="34" charset="0"/>
              </a:rPr>
              <a:t>Meinungen über Ursachen der Depression (Bevölkerung &amp; Betroffene)</a:t>
            </a:r>
          </a:p>
        </p:txBody>
      </p:sp>
      <p:sp>
        <p:nvSpPr>
          <p:cNvPr id="8" name="Textplatzhalter 7"/>
          <p:cNvSpPr>
            <a:spLocks noGrp="1"/>
          </p:cNvSpPr>
          <p:nvPr>
            <p:ph type="body" sz="quarter" idx="17"/>
          </p:nvPr>
        </p:nvSpPr>
        <p:spPr/>
        <p:txBody>
          <a:bodyPr>
            <a:noAutofit/>
          </a:bodyPr>
          <a:lstStyle/>
          <a:p>
            <a:pPr marL="0" indent="0" algn="r">
              <a:buNone/>
            </a:pPr>
            <a:r>
              <a:rPr lang="de-DE" dirty="0"/>
              <a:t>Anteil der Beurteilungen als „sehr relevant“ oder „relevant“</a:t>
            </a:r>
          </a:p>
        </p:txBody>
      </p:sp>
      <p:graphicFrame>
        <p:nvGraphicFramePr>
          <p:cNvPr id="9" name="Inhaltsplatzhalter 8"/>
          <p:cNvGraphicFramePr>
            <a:graphicFrameLocks noGrp="1"/>
          </p:cNvGraphicFramePr>
          <p:nvPr>
            <p:ph idx="1"/>
          </p:nvPr>
        </p:nvGraphicFramePr>
        <p:xfrm>
          <a:off x="2351210" y="1773238"/>
          <a:ext cx="8137278" cy="38880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2135190" y="6023030"/>
            <a:ext cx="7921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Stichprobe</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N=2009 Teilnehmer Bevölkerungsbefragung |  N=990 Teilnehmer Betroffenenbefragung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Frage</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Für wie relevant für die Entstehung einer Depression halten Sie die folgenden Ursachen?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Antwortoptionen</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sehr relevant, relevant, weniger relevant, überhaupt nicht relevant</a:t>
            </a:r>
          </a:p>
        </p:txBody>
      </p:sp>
      <p:cxnSp>
        <p:nvCxnSpPr>
          <p:cNvPr id="7" name="Gerade Verbindung 6"/>
          <p:cNvCxnSpPr/>
          <p:nvPr/>
        </p:nvCxnSpPr>
        <p:spPr>
          <a:xfrm>
            <a:off x="1524000" y="602302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343472" y="3204000"/>
            <a:ext cx="3744904"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Dauerhafte Erreichbarkeit &amp; Informationsflut </a:t>
            </a:r>
          </a:p>
        </p:txBody>
      </p:sp>
    </p:spTree>
    <p:extLst>
      <p:ext uri="{BB962C8B-B14F-4D97-AF65-F5344CB8AC3E}">
        <p14:creationId xmlns:p14="http://schemas.microsoft.com/office/powerpoint/2010/main" val="49495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19E142-0EEC-4B2D-A898-2EC04D973003}"/>
              </a:ext>
            </a:extLst>
          </p:cNvPr>
          <p:cNvSpPr txBox="1"/>
          <p:nvPr/>
        </p:nvSpPr>
        <p:spPr>
          <a:xfrm rot="10800000" flipV="1">
            <a:off x="1123949" y="287019"/>
            <a:ext cx="4533901" cy="5355312"/>
          </a:xfrm>
          <a:prstGeom prst="rect">
            <a:avLst/>
          </a:prstGeom>
          <a:noFill/>
        </p:spPr>
        <p:txBody>
          <a:bodyPr wrap="square" rtlCol="0">
            <a:spAutoFit/>
          </a:bodyPr>
          <a:lstStyle/>
          <a:p>
            <a:r>
              <a:rPr lang="de-DE" b="1" dirty="0"/>
              <a:t>Beispiel für Stufenplan:</a:t>
            </a:r>
          </a:p>
          <a:p>
            <a:endParaRPr lang="de-DE" dirty="0"/>
          </a:p>
          <a:p>
            <a:r>
              <a:rPr lang="de-DE" dirty="0"/>
              <a:t>Start mit SSRI </a:t>
            </a:r>
          </a:p>
          <a:p>
            <a:endParaRPr lang="de-DE" dirty="0"/>
          </a:p>
          <a:p>
            <a:r>
              <a:rPr lang="de-DE" dirty="0"/>
              <a:t>	&lt; 20% Besserung nach 2 Wochen</a:t>
            </a:r>
          </a:p>
          <a:p>
            <a:endParaRPr lang="de-DE" dirty="0"/>
          </a:p>
          <a:p>
            <a:r>
              <a:rPr lang="de-DE" dirty="0"/>
              <a:t>Kombination SSRI + Mirtazapin 30 mg</a:t>
            </a:r>
          </a:p>
          <a:p>
            <a:endParaRPr lang="de-DE" dirty="0"/>
          </a:p>
          <a:p>
            <a:r>
              <a:rPr lang="de-DE" dirty="0"/>
              <a:t>	&lt; 20 % Besserung nach 2 Wochen   </a:t>
            </a:r>
          </a:p>
          <a:p>
            <a:endParaRPr lang="de-DE" dirty="0"/>
          </a:p>
          <a:p>
            <a:r>
              <a:rPr lang="de-DE" dirty="0"/>
              <a:t>Kombination SSRI + Mirtazapin 45 mg</a:t>
            </a:r>
          </a:p>
          <a:p>
            <a:endParaRPr lang="de-DE" dirty="0"/>
          </a:p>
          <a:p>
            <a:r>
              <a:rPr lang="de-DE" dirty="0"/>
              <a:t>	&lt; 20 % Besserung nach 2 Wochen</a:t>
            </a:r>
          </a:p>
          <a:p>
            <a:endParaRPr lang="de-DE" dirty="0"/>
          </a:p>
          <a:p>
            <a:r>
              <a:rPr lang="de-DE" dirty="0"/>
              <a:t>Lithiumaugmentation</a:t>
            </a:r>
          </a:p>
          <a:p>
            <a:endParaRPr lang="de-DE" dirty="0"/>
          </a:p>
          <a:p>
            <a:r>
              <a:rPr lang="de-DE" dirty="0"/>
              <a:t>	&lt; 20 % Besserung nach 2 Wochen</a:t>
            </a:r>
          </a:p>
          <a:p>
            <a:endParaRPr lang="de-DE" dirty="0"/>
          </a:p>
          <a:p>
            <a:r>
              <a:rPr lang="de-DE" dirty="0"/>
              <a:t>EKT              </a:t>
            </a:r>
          </a:p>
        </p:txBody>
      </p:sp>
      <p:sp>
        <p:nvSpPr>
          <p:cNvPr id="3" name="Pfeil: nach unten 2">
            <a:extLst>
              <a:ext uri="{FF2B5EF4-FFF2-40B4-BE49-F238E27FC236}">
                <a16:creationId xmlns:a16="http://schemas.microsoft.com/office/drawing/2014/main" id="{B82E271B-D971-4A4B-8879-5D22657DED42}"/>
              </a:ext>
            </a:extLst>
          </p:cNvPr>
          <p:cNvSpPr/>
          <p:nvPr/>
        </p:nvSpPr>
        <p:spPr>
          <a:xfrm>
            <a:off x="1457325" y="122872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unten 3">
            <a:extLst>
              <a:ext uri="{FF2B5EF4-FFF2-40B4-BE49-F238E27FC236}">
                <a16:creationId xmlns:a16="http://schemas.microsoft.com/office/drawing/2014/main" id="{DF593993-AF0D-4C27-BF9E-64E2EFFDE3AE}"/>
              </a:ext>
            </a:extLst>
          </p:cNvPr>
          <p:cNvSpPr/>
          <p:nvPr/>
        </p:nvSpPr>
        <p:spPr>
          <a:xfrm>
            <a:off x="1504950" y="233362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a:extLst>
              <a:ext uri="{FF2B5EF4-FFF2-40B4-BE49-F238E27FC236}">
                <a16:creationId xmlns:a16="http://schemas.microsoft.com/office/drawing/2014/main" id="{A900CCA8-39CA-444B-A617-5CA267597194}"/>
              </a:ext>
            </a:extLst>
          </p:cNvPr>
          <p:cNvSpPr/>
          <p:nvPr/>
        </p:nvSpPr>
        <p:spPr>
          <a:xfrm>
            <a:off x="1514475" y="337185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CE01F1CB-A15F-44AE-AB0C-F60CAC9E15C4}"/>
              </a:ext>
            </a:extLst>
          </p:cNvPr>
          <p:cNvSpPr txBox="1"/>
          <p:nvPr/>
        </p:nvSpPr>
        <p:spPr>
          <a:xfrm rot="10800000" flipV="1">
            <a:off x="6257923" y="275950"/>
            <a:ext cx="4562476" cy="6463308"/>
          </a:xfrm>
          <a:prstGeom prst="rect">
            <a:avLst/>
          </a:prstGeom>
          <a:noFill/>
        </p:spPr>
        <p:txBody>
          <a:bodyPr wrap="square" rtlCol="0">
            <a:spAutoFit/>
          </a:bodyPr>
          <a:lstStyle/>
          <a:p>
            <a:r>
              <a:rPr lang="de-DE" b="1" dirty="0"/>
              <a:t>Beispiel für Stufenplan:</a:t>
            </a:r>
          </a:p>
          <a:p>
            <a:endParaRPr lang="de-DE" dirty="0"/>
          </a:p>
          <a:p>
            <a:r>
              <a:rPr lang="de-DE" dirty="0"/>
              <a:t>Start mit Mirtazapin 30 mg</a:t>
            </a:r>
          </a:p>
          <a:p>
            <a:endParaRPr lang="de-DE" dirty="0"/>
          </a:p>
          <a:p>
            <a:r>
              <a:rPr lang="de-DE" dirty="0"/>
              <a:t>	&lt; 20% Besserung nach 2 Wochen</a:t>
            </a:r>
          </a:p>
          <a:p>
            <a:endParaRPr lang="de-DE" dirty="0"/>
          </a:p>
          <a:p>
            <a:r>
              <a:rPr lang="de-DE" dirty="0"/>
              <a:t>Mirtazapin 45 mg</a:t>
            </a:r>
          </a:p>
          <a:p>
            <a:endParaRPr lang="de-DE" dirty="0"/>
          </a:p>
          <a:p>
            <a:r>
              <a:rPr lang="de-DE" dirty="0"/>
              <a:t>	&lt; 20 % Besserung nach 2 Wochen</a:t>
            </a:r>
          </a:p>
          <a:p>
            <a:endParaRPr lang="de-DE" dirty="0"/>
          </a:p>
          <a:p>
            <a:r>
              <a:rPr lang="de-DE" dirty="0"/>
              <a:t>Kombination SSRI + Mirtazapin 30 mg</a:t>
            </a:r>
          </a:p>
          <a:p>
            <a:endParaRPr lang="de-DE" dirty="0"/>
          </a:p>
          <a:p>
            <a:r>
              <a:rPr lang="de-DE" dirty="0"/>
              <a:t>	&lt; 20 % Besserung nach 2 Wochen   </a:t>
            </a:r>
          </a:p>
          <a:p>
            <a:endParaRPr lang="de-DE" dirty="0"/>
          </a:p>
          <a:p>
            <a:r>
              <a:rPr lang="de-DE" dirty="0"/>
              <a:t>Kombination SSRI + </a:t>
            </a:r>
            <a:r>
              <a:rPr lang="de-DE" dirty="0" err="1"/>
              <a:t>Mirtazaping</a:t>
            </a:r>
            <a:r>
              <a:rPr lang="de-DE" dirty="0"/>
              <a:t> 45 mg</a:t>
            </a:r>
          </a:p>
          <a:p>
            <a:endParaRPr lang="de-DE" dirty="0"/>
          </a:p>
          <a:p>
            <a:r>
              <a:rPr lang="de-DE" dirty="0"/>
              <a:t>	&lt; 20 % Besserung nach 2 Wochen</a:t>
            </a:r>
          </a:p>
          <a:p>
            <a:endParaRPr lang="de-DE" dirty="0"/>
          </a:p>
          <a:p>
            <a:r>
              <a:rPr lang="de-DE" dirty="0"/>
              <a:t>Lithiumaugmentation</a:t>
            </a:r>
          </a:p>
          <a:p>
            <a:endParaRPr lang="de-DE" dirty="0"/>
          </a:p>
          <a:p>
            <a:r>
              <a:rPr lang="de-DE" dirty="0"/>
              <a:t>	&lt; 20 % Besserung nach 2 Wochen</a:t>
            </a:r>
          </a:p>
          <a:p>
            <a:endParaRPr lang="de-DE" dirty="0"/>
          </a:p>
          <a:p>
            <a:r>
              <a:rPr lang="de-DE" dirty="0"/>
              <a:t>EKT              </a:t>
            </a:r>
          </a:p>
        </p:txBody>
      </p:sp>
      <p:sp>
        <p:nvSpPr>
          <p:cNvPr id="7" name="Pfeil: nach unten 6">
            <a:extLst>
              <a:ext uri="{FF2B5EF4-FFF2-40B4-BE49-F238E27FC236}">
                <a16:creationId xmlns:a16="http://schemas.microsoft.com/office/drawing/2014/main" id="{0B9F90BF-E676-483C-AF3D-7391189E6541}"/>
              </a:ext>
            </a:extLst>
          </p:cNvPr>
          <p:cNvSpPr/>
          <p:nvPr/>
        </p:nvSpPr>
        <p:spPr>
          <a:xfrm>
            <a:off x="6600825" y="463867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EE1B0AD7-C6E8-49DD-8EB9-741BA9187E59}"/>
              </a:ext>
            </a:extLst>
          </p:cNvPr>
          <p:cNvSpPr/>
          <p:nvPr/>
        </p:nvSpPr>
        <p:spPr>
          <a:xfrm>
            <a:off x="6543675" y="354330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9E3FECE4-75FD-4676-ADA8-15F95BAAF034}"/>
              </a:ext>
            </a:extLst>
          </p:cNvPr>
          <p:cNvSpPr/>
          <p:nvPr/>
        </p:nvSpPr>
        <p:spPr>
          <a:xfrm>
            <a:off x="6548437" y="1368501"/>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ED691F99-586F-40B8-BE11-04B1E3ACE805}"/>
              </a:ext>
            </a:extLst>
          </p:cNvPr>
          <p:cNvSpPr/>
          <p:nvPr/>
        </p:nvSpPr>
        <p:spPr>
          <a:xfrm>
            <a:off x="6524625" y="247650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a:extLst>
              <a:ext uri="{FF2B5EF4-FFF2-40B4-BE49-F238E27FC236}">
                <a16:creationId xmlns:a16="http://schemas.microsoft.com/office/drawing/2014/main" id="{A0580583-45EE-48B5-A5AE-16033CF4BC2A}"/>
              </a:ext>
            </a:extLst>
          </p:cNvPr>
          <p:cNvSpPr/>
          <p:nvPr/>
        </p:nvSpPr>
        <p:spPr>
          <a:xfrm>
            <a:off x="1495425" y="4505325"/>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0CC52D85-54E3-4FEE-9980-4D3DC092ED69}"/>
              </a:ext>
            </a:extLst>
          </p:cNvPr>
          <p:cNvSpPr/>
          <p:nvPr/>
        </p:nvSpPr>
        <p:spPr>
          <a:xfrm>
            <a:off x="6562725" y="5619750"/>
            <a:ext cx="20002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0753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19E142-0EEC-4B2D-A898-2EC04D973003}"/>
              </a:ext>
            </a:extLst>
          </p:cNvPr>
          <p:cNvSpPr txBox="1"/>
          <p:nvPr/>
        </p:nvSpPr>
        <p:spPr>
          <a:xfrm rot="10800000" flipV="1">
            <a:off x="1123950" y="49446"/>
            <a:ext cx="8803006" cy="6247864"/>
          </a:xfrm>
          <a:prstGeom prst="rect">
            <a:avLst/>
          </a:prstGeom>
          <a:noFill/>
        </p:spPr>
        <p:txBody>
          <a:bodyPr wrap="square" rtlCol="0">
            <a:spAutoFit/>
          </a:bodyPr>
          <a:lstStyle/>
          <a:p>
            <a:endParaRPr lang="de-DE" dirty="0"/>
          </a:p>
          <a:p>
            <a:r>
              <a:rPr lang="de-DE" sz="2000" b="1" dirty="0"/>
              <a:t>Warum frühe Reaktion, falls keinerlei Verbesserung (&lt;20 % HAMD-17)</a:t>
            </a:r>
          </a:p>
          <a:p>
            <a:pPr lvl="0"/>
            <a:endParaRPr lang="en-US" dirty="0"/>
          </a:p>
          <a:p>
            <a:pPr marL="285750" lvl="0" indent="-285750">
              <a:buFont typeface="Arial" panose="020B0604020202020204" pitchFamily="34" charset="0"/>
              <a:buChar char="•"/>
            </a:pPr>
            <a:r>
              <a:rPr lang="en-US" dirty="0" err="1"/>
              <a:t>Responseraten</a:t>
            </a:r>
            <a:r>
              <a:rPr lang="en-US" dirty="0"/>
              <a:t> </a:t>
            </a:r>
            <a:r>
              <a:rPr lang="en-US" dirty="0" err="1"/>
              <a:t>nehmen</a:t>
            </a:r>
            <a:r>
              <a:rPr lang="en-US" dirty="0"/>
              <a:t> </a:t>
            </a:r>
            <a:r>
              <a:rPr lang="en-US" dirty="0" err="1"/>
              <a:t>deutlich</a:t>
            </a:r>
            <a:r>
              <a:rPr lang="en-US" dirty="0"/>
              <a:t> ab (</a:t>
            </a:r>
            <a:r>
              <a:rPr lang="en-US" dirty="0" err="1"/>
              <a:t>Szegedi</a:t>
            </a:r>
            <a:r>
              <a:rPr lang="en-US" dirty="0"/>
              <a:t> et al 2009, J Clin Psychiatry, Wagner et al 2017, J </a:t>
            </a:r>
            <a:r>
              <a:rPr lang="en-US" dirty="0" err="1"/>
              <a:t>Psychiat</a:t>
            </a:r>
            <a:r>
              <a:rPr lang="en-US" dirty="0"/>
              <a:t> Res, de Fries et al 2019, Br J Psychiatry)</a:t>
            </a:r>
          </a:p>
          <a:p>
            <a:pPr marL="285750" lvl="0" indent="-285750">
              <a:buFont typeface="Arial" panose="020B0604020202020204" pitchFamily="34" charset="0"/>
              <a:buChar char="•"/>
            </a:pPr>
            <a:r>
              <a:rPr lang="en-US" dirty="0"/>
              <a:t>NNT </a:t>
            </a:r>
            <a:r>
              <a:rPr lang="en-US" dirty="0" err="1"/>
              <a:t>hoch</a:t>
            </a:r>
            <a:endParaRPr lang="de-DE" sz="2800" dirty="0"/>
          </a:p>
          <a:p>
            <a:pPr marL="285750" lvl="0" indent="-285750">
              <a:buFont typeface="Arial" panose="020B0604020202020204" pitchFamily="34" charset="0"/>
              <a:buChar char="•"/>
            </a:pPr>
            <a:r>
              <a:rPr lang="en-US" dirty="0"/>
              <a:t>Die </a:t>
            </a:r>
            <a:r>
              <a:rPr lang="en-US" dirty="0" err="1"/>
              <a:t>meisten</a:t>
            </a:r>
            <a:r>
              <a:rPr lang="en-US" dirty="0"/>
              <a:t> </a:t>
            </a:r>
            <a:r>
              <a:rPr lang="en-US" dirty="0" err="1"/>
              <a:t>Patienten</a:t>
            </a:r>
            <a:r>
              <a:rPr lang="en-US" dirty="0"/>
              <a:t> </a:t>
            </a:r>
            <a:r>
              <a:rPr lang="en-US" dirty="0" err="1"/>
              <a:t>verlieren</a:t>
            </a:r>
            <a:r>
              <a:rPr lang="en-US" dirty="0"/>
              <a:t> Zeit und </a:t>
            </a:r>
            <a:r>
              <a:rPr lang="en-US" dirty="0" err="1"/>
              <a:t>haben</a:t>
            </a:r>
            <a:r>
              <a:rPr lang="en-US" dirty="0"/>
              <a:t> </a:t>
            </a:r>
            <a:r>
              <a:rPr lang="en-US" dirty="0" err="1"/>
              <a:t>nur</a:t>
            </a:r>
            <a:r>
              <a:rPr lang="en-US" dirty="0"/>
              <a:t> das NW-</a:t>
            </a:r>
            <a:r>
              <a:rPr lang="en-US" dirty="0" err="1"/>
              <a:t>Risiko</a:t>
            </a:r>
            <a:endParaRPr lang="en-US" dirty="0"/>
          </a:p>
          <a:p>
            <a:pPr marL="285750" lvl="0" indent="-285750">
              <a:buFont typeface="Arial" panose="020B0604020202020204" pitchFamily="34" charset="0"/>
              <a:buChar char="•"/>
            </a:pPr>
            <a:r>
              <a:rPr lang="en-US" dirty="0" err="1"/>
              <a:t>Dosissteigerung</a:t>
            </a:r>
            <a:r>
              <a:rPr lang="en-US" dirty="0"/>
              <a:t> </a:t>
            </a:r>
            <a:r>
              <a:rPr lang="en-US" dirty="0" err="1"/>
              <a:t>bei</a:t>
            </a:r>
            <a:r>
              <a:rPr lang="en-US" dirty="0"/>
              <a:t> SSRI </a:t>
            </a:r>
            <a:r>
              <a:rPr lang="en-US" dirty="0" err="1"/>
              <a:t>nicht</a:t>
            </a:r>
            <a:r>
              <a:rPr lang="en-US" dirty="0"/>
              <a:t> </a:t>
            </a:r>
            <a:r>
              <a:rPr lang="en-US" dirty="0" err="1"/>
              <a:t>erfolgversprechend</a:t>
            </a:r>
            <a:r>
              <a:rPr lang="en-US" dirty="0"/>
              <a:t> (</a:t>
            </a:r>
            <a:r>
              <a:rPr lang="en-US" dirty="0" err="1"/>
              <a:t>Ruhe</a:t>
            </a:r>
            <a:r>
              <a:rPr lang="en-US" dirty="0"/>
              <a:t> et al 2006, Br J Psychiatry, </a:t>
            </a:r>
            <a:r>
              <a:rPr lang="en-US" dirty="0" err="1"/>
              <a:t>Jakubovski</a:t>
            </a:r>
            <a:r>
              <a:rPr lang="en-US" dirty="0"/>
              <a:t> et al 2016, Am J Psychiatry)</a:t>
            </a:r>
          </a:p>
          <a:p>
            <a:pPr marL="285750" lvl="0" indent="-285750">
              <a:buFont typeface="Arial" panose="020B0604020202020204" pitchFamily="34" charset="0"/>
              <a:buChar char="•"/>
            </a:pPr>
            <a:r>
              <a:rPr lang="en-US" dirty="0" err="1"/>
              <a:t>Evidenz</a:t>
            </a:r>
            <a:r>
              <a:rPr lang="en-US" dirty="0"/>
              <a:t> </a:t>
            </a:r>
            <a:r>
              <a:rPr lang="en-US" dirty="0" err="1"/>
              <a:t>für</a:t>
            </a:r>
            <a:r>
              <a:rPr lang="en-US" dirty="0"/>
              <a:t> </a:t>
            </a:r>
            <a:r>
              <a:rPr lang="en-US" dirty="0" err="1"/>
              <a:t>frühe</a:t>
            </a:r>
            <a:r>
              <a:rPr lang="en-US" dirty="0"/>
              <a:t> </a:t>
            </a:r>
            <a:r>
              <a:rPr lang="en-US" dirty="0" err="1"/>
              <a:t>Medikationsänderung</a:t>
            </a:r>
            <a:r>
              <a:rPr lang="en-US" dirty="0"/>
              <a:t> </a:t>
            </a:r>
            <a:r>
              <a:rPr lang="en-US" dirty="0" err="1"/>
              <a:t>bei</a:t>
            </a:r>
            <a:r>
              <a:rPr lang="en-US" dirty="0"/>
              <a:t> </a:t>
            </a:r>
            <a:r>
              <a:rPr lang="en-US" dirty="0" err="1"/>
              <a:t>fehlen</a:t>
            </a:r>
            <a:r>
              <a:rPr lang="en-US" dirty="0"/>
              <a:t> von </a:t>
            </a:r>
            <a:r>
              <a:rPr lang="en-US" dirty="0" err="1"/>
              <a:t>Partialresponse</a:t>
            </a:r>
            <a:r>
              <a:rPr lang="en-US" dirty="0"/>
              <a:t> (Tadic et al 2016, Eur </a:t>
            </a:r>
            <a:r>
              <a:rPr lang="en-US" dirty="0" err="1"/>
              <a:t>Psychopharmacol</a:t>
            </a:r>
            <a:r>
              <a:rPr lang="en-US" dirty="0"/>
              <a:t>, </a:t>
            </a:r>
            <a:r>
              <a:rPr lang="en-US" dirty="0" err="1"/>
              <a:t>Romera</a:t>
            </a:r>
            <a:r>
              <a:rPr lang="en-US" dirty="0"/>
              <a:t> et al 2012, J Clin </a:t>
            </a:r>
            <a:r>
              <a:rPr lang="en-US" dirty="0" err="1"/>
              <a:t>Psychopharmacol</a:t>
            </a:r>
            <a:r>
              <a:rPr lang="en-US" dirty="0"/>
              <a:t>)</a:t>
            </a:r>
          </a:p>
          <a:p>
            <a:pPr lvl="0"/>
            <a:endParaRPr lang="en-US" dirty="0"/>
          </a:p>
          <a:p>
            <a:r>
              <a:rPr lang="en-US" sz="2000" b="1" dirty="0" err="1"/>
              <a:t>Warum</a:t>
            </a:r>
            <a:r>
              <a:rPr lang="en-US" sz="2000" b="1" dirty="0"/>
              <a:t> </a:t>
            </a:r>
            <a:r>
              <a:rPr lang="en-US" sz="2000" b="1" dirty="0" err="1"/>
              <a:t>Kombinationsbehandlung</a:t>
            </a:r>
            <a:r>
              <a:rPr lang="en-US" sz="2000" b="1" dirty="0"/>
              <a:t>?</a:t>
            </a:r>
            <a:endParaRPr lang="de-DE" sz="3200" b="1" dirty="0"/>
          </a:p>
          <a:p>
            <a:pPr marL="285750" lvl="0" indent="-285750">
              <a:buFont typeface="Arial" panose="020B0604020202020204" pitchFamily="34" charset="0"/>
              <a:buChar char="•"/>
            </a:pPr>
            <a:r>
              <a:rPr lang="en-US" dirty="0"/>
              <a:t>Switching </a:t>
            </a:r>
            <a:r>
              <a:rPr lang="en-US" dirty="0" err="1"/>
              <a:t>wird</a:t>
            </a:r>
            <a:r>
              <a:rPr lang="en-US" dirty="0"/>
              <a:t> in S3-LL </a:t>
            </a:r>
            <a:r>
              <a:rPr lang="en-US" dirty="0" err="1"/>
              <a:t>nicht</a:t>
            </a:r>
            <a:r>
              <a:rPr lang="en-US" dirty="0"/>
              <a:t> </a:t>
            </a:r>
            <a:r>
              <a:rPr lang="en-US" dirty="0" err="1"/>
              <a:t>empfohlen</a:t>
            </a:r>
            <a:r>
              <a:rPr lang="en-US" dirty="0"/>
              <a:t> </a:t>
            </a:r>
            <a:endParaRPr lang="de-DE" sz="2800" dirty="0"/>
          </a:p>
          <a:p>
            <a:pPr marL="285750" lvl="0" indent="-285750">
              <a:buFont typeface="Arial" panose="020B0604020202020204" pitchFamily="34" charset="0"/>
              <a:buChar char="•"/>
            </a:pPr>
            <a:r>
              <a:rPr lang="en-US" dirty="0" err="1"/>
              <a:t>Mehrere</a:t>
            </a:r>
            <a:r>
              <a:rPr lang="en-US" dirty="0"/>
              <a:t> negative </a:t>
            </a:r>
            <a:r>
              <a:rPr lang="en-US" dirty="0" err="1"/>
              <a:t>Studien</a:t>
            </a:r>
            <a:r>
              <a:rPr lang="en-US" dirty="0"/>
              <a:t>; </a:t>
            </a:r>
            <a:r>
              <a:rPr lang="en-US" dirty="0" err="1"/>
              <a:t>Signale</a:t>
            </a:r>
            <a:r>
              <a:rPr lang="en-US" dirty="0"/>
              <a:t> </a:t>
            </a:r>
            <a:r>
              <a:rPr lang="en-US" dirty="0" err="1"/>
              <a:t>eher</a:t>
            </a:r>
            <a:r>
              <a:rPr lang="en-US" dirty="0"/>
              <a:t> </a:t>
            </a:r>
            <a:r>
              <a:rPr lang="en-US" dirty="0" err="1"/>
              <a:t>gegen</a:t>
            </a:r>
            <a:r>
              <a:rPr lang="en-US" dirty="0"/>
              <a:t> Switching (</a:t>
            </a:r>
            <a:r>
              <a:rPr lang="en-US" dirty="0" err="1"/>
              <a:t>Souery</a:t>
            </a:r>
            <a:r>
              <a:rPr lang="en-US" dirty="0"/>
              <a:t> et al 2011,  World J Biol Psychiatry, </a:t>
            </a:r>
            <a:r>
              <a:rPr lang="en-US" dirty="0" err="1"/>
              <a:t>Bschorr</a:t>
            </a:r>
            <a:r>
              <a:rPr lang="en-US" dirty="0"/>
              <a:t> et al 2018, J Clin Psychiatry, Meta-analysis)</a:t>
            </a:r>
            <a:endParaRPr lang="de-DE" sz="2800" dirty="0"/>
          </a:p>
          <a:p>
            <a:pPr marL="285750" lvl="0" indent="-285750">
              <a:buFont typeface="Arial" panose="020B0604020202020204" pitchFamily="34" charset="0"/>
              <a:buChar char="•"/>
            </a:pPr>
            <a:r>
              <a:rPr lang="en-US" dirty="0" err="1"/>
              <a:t>spart</a:t>
            </a:r>
            <a:r>
              <a:rPr lang="en-US" dirty="0"/>
              <a:t> Zeit</a:t>
            </a:r>
            <a:endParaRPr lang="de-DE" sz="2800" dirty="0"/>
          </a:p>
          <a:p>
            <a:pPr marL="285750" lvl="0" indent="-285750">
              <a:buFont typeface="Arial" panose="020B0604020202020204" pitchFamily="34" charset="0"/>
              <a:buChar char="•"/>
            </a:pPr>
            <a:r>
              <a:rPr lang="en-US" dirty="0" err="1"/>
              <a:t>Evidenz</a:t>
            </a:r>
            <a:r>
              <a:rPr lang="en-US" dirty="0"/>
              <a:t> </a:t>
            </a:r>
            <a:r>
              <a:rPr lang="en-US" dirty="0" err="1"/>
              <a:t>für</a:t>
            </a:r>
            <a:r>
              <a:rPr lang="en-US" dirty="0"/>
              <a:t> </a:t>
            </a:r>
            <a:r>
              <a:rPr lang="en-US" dirty="0" err="1"/>
              <a:t>Überlegenheit</a:t>
            </a:r>
            <a:r>
              <a:rPr lang="en-US" dirty="0"/>
              <a:t> </a:t>
            </a:r>
            <a:r>
              <a:rPr lang="en-US" dirty="0" err="1"/>
              <a:t>gegenüber</a:t>
            </a:r>
            <a:r>
              <a:rPr lang="en-US" dirty="0"/>
              <a:t> </a:t>
            </a:r>
            <a:r>
              <a:rPr lang="en-US" dirty="0" err="1"/>
              <a:t>Monotherapie</a:t>
            </a:r>
            <a:r>
              <a:rPr lang="en-US" dirty="0"/>
              <a:t> (Rocha et al 2012, J Clin </a:t>
            </a:r>
            <a:r>
              <a:rPr lang="en-US" dirty="0" err="1"/>
              <a:t>Psychopharmacol</a:t>
            </a:r>
            <a:r>
              <a:rPr lang="en-US" dirty="0"/>
              <a:t>: Meta-</a:t>
            </a:r>
            <a:r>
              <a:rPr lang="en-US" dirty="0" err="1"/>
              <a:t>Analyse</a:t>
            </a:r>
            <a:r>
              <a:rPr lang="en-US" dirty="0"/>
              <a:t> und </a:t>
            </a:r>
            <a:r>
              <a:rPr lang="en-US" dirty="0" err="1"/>
              <a:t>systematisches</a:t>
            </a:r>
            <a:r>
              <a:rPr lang="en-US" dirty="0"/>
              <a:t> Review: SSRI + Mirtazapine &gt; SSRI; SSRI + TZA &gt; SSRI; </a:t>
            </a:r>
            <a:r>
              <a:rPr lang="en-US" dirty="0" err="1"/>
              <a:t>keine</a:t>
            </a:r>
            <a:r>
              <a:rPr lang="en-US" dirty="0"/>
              <a:t> </a:t>
            </a:r>
            <a:r>
              <a:rPr lang="en-US" dirty="0" err="1"/>
              <a:t>Unterschiede</a:t>
            </a:r>
            <a:r>
              <a:rPr lang="en-US" dirty="0"/>
              <a:t> in Dropouts </a:t>
            </a:r>
            <a:r>
              <a:rPr lang="en-US" dirty="0" err="1"/>
              <a:t>durch</a:t>
            </a:r>
            <a:r>
              <a:rPr lang="en-US" dirty="0"/>
              <a:t> NW)</a:t>
            </a:r>
            <a:endParaRPr lang="de-DE" sz="2800" dirty="0"/>
          </a:p>
          <a:p>
            <a:r>
              <a:rPr lang="en-US" dirty="0"/>
              <a:t> </a:t>
            </a:r>
            <a:endParaRPr lang="de-DE" sz="2800" dirty="0"/>
          </a:p>
          <a:p>
            <a:r>
              <a:rPr lang="de-DE" dirty="0"/>
              <a:t>               </a:t>
            </a:r>
          </a:p>
        </p:txBody>
      </p:sp>
    </p:spTree>
    <p:extLst>
      <p:ext uri="{BB962C8B-B14F-4D97-AF65-F5344CB8AC3E}">
        <p14:creationId xmlns:p14="http://schemas.microsoft.com/office/powerpoint/2010/main" val="2014379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eck 2"/>
          <p:cNvSpPr/>
          <p:nvPr/>
        </p:nvSpPr>
        <p:spPr>
          <a:xfrm>
            <a:off x="1991544" y="620688"/>
            <a:ext cx="8424936" cy="5340949"/>
          </a:xfrm>
          <a:prstGeom prst="rect">
            <a:avLst/>
          </a:prstGeom>
        </p:spPr>
        <p:txBody>
          <a:bodyPr wrap="square">
            <a:spAutoFit/>
          </a:bodyPr>
          <a:lstStyle/>
          <a:p>
            <a:pPr marL="342900" marR="53975" lvl="0" indent="-34290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transiente NW (siehe Short et al 2018): </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Blutdruck- und Pulsanstieg</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dissoziative Effekte, Ich-Störungen</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psychotomimetische</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Effekte, </a:t>
            </a: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vorallem</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bei </a:t>
            </a: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i.v.</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-Gabe (Wahrnehmungsstörungen, Beziehungserleben, qualitative </a:t>
            </a: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Bewußtseinsstörungen</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Kopfschmerzen, Schwindel</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Angstsymptomatik</a:t>
            </a:r>
          </a:p>
          <a:p>
            <a:pPr marL="285750"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intranasale Applikation (weniger NW)</a:t>
            </a:r>
          </a:p>
          <a:p>
            <a:pPr marL="285750"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Esketamin</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geringere </a:t>
            </a: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psychotomimetische</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Effekte</a:t>
            </a:r>
          </a:p>
          <a:p>
            <a:pPr marL="342900" marR="53975" lvl="0" indent="-34290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Unklar: </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wie Langzeiteffekt erzielt werden kann, </a:t>
            </a:r>
          </a:p>
          <a:p>
            <a:pPr marL="800100" marR="53975" lvl="1" indent="-342900" algn="l" defTabSz="914400" rtl="0" eaLnBrk="1" fontAlgn="base" latinLnBrk="0" hangingPunct="1">
              <a:lnSpc>
                <a:spcPct val="115000"/>
              </a:lnSpc>
              <a:spcBef>
                <a:spcPct val="0"/>
              </a:spcBef>
              <a:spcAft>
                <a:spcPts val="365"/>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Sicherheit (insbesondere bei Langzeitgabe):</a:t>
            </a:r>
          </a:p>
          <a:p>
            <a:pPr marL="1257300" marR="53975" lvl="2" indent="-342900" algn="l" defTabSz="914400" rtl="0" eaLnBrk="1" fontAlgn="base" latinLnBrk="0" hangingPunct="1">
              <a:lnSpc>
                <a:spcPct val="115000"/>
              </a:lnSpc>
              <a:spcBef>
                <a:spcPct val="0"/>
              </a:spcBef>
              <a:spcAft>
                <a:spcPts val="365"/>
              </a:spcAft>
              <a:buClrTx/>
              <a:buSzTx/>
              <a:buFont typeface="Courier New" panose="02070309020205020404" pitchFamily="49" charset="0"/>
              <a:buChar char="o"/>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neurokognitive Defizite (Gedächtnisstörungen)</a:t>
            </a:r>
          </a:p>
          <a:p>
            <a:pPr marL="1257300" marR="53975" lvl="2" indent="-342900" algn="l" defTabSz="914400" rtl="0" eaLnBrk="1" fontAlgn="base" latinLnBrk="0" hangingPunct="1">
              <a:lnSpc>
                <a:spcPct val="115000"/>
              </a:lnSpc>
              <a:spcBef>
                <a:spcPct val="0"/>
              </a:spcBef>
              <a:spcAft>
                <a:spcPts val="365"/>
              </a:spcAft>
              <a:buClrTx/>
              <a:buSzTx/>
              <a:buFont typeface="Courier New" panose="02070309020205020404" pitchFamily="49" charset="0"/>
              <a:buChar char="o"/>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urologische Toxizität (</a:t>
            </a: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ulzerative</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Zystitis), </a:t>
            </a:r>
          </a:p>
          <a:p>
            <a:pPr marL="1257300" marR="53975" lvl="2" indent="-342900" algn="l" defTabSz="914400" rtl="0" eaLnBrk="1" fontAlgn="base" latinLnBrk="0" hangingPunct="1">
              <a:lnSpc>
                <a:spcPct val="115000"/>
              </a:lnSpc>
              <a:spcBef>
                <a:spcPct val="0"/>
              </a:spcBef>
              <a:spcAft>
                <a:spcPts val="365"/>
              </a:spcAft>
              <a:buClrTx/>
              <a:buSzTx/>
              <a:buFont typeface="Courier New" panose="02070309020205020404" pitchFamily="49" charset="0"/>
              <a:buChar char="o"/>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Abhängigkeitsentwicklung (rasche Toleranzentwicklung) </a:t>
            </a:r>
          </a:p>
          <a:p>
            <a:pPr marL="1257300" marR="53975" lvl="2" indent="-342900" algn="l" defTabSz="914400" rtl="0" eaLnBrk="1" fontAlgn="base" latinLnBrk="0" hangingPunct="1">
              <a:lnSpc>
                <a:spcPct val="115000"/>
              </a:lnSpc>
              <a:spcBef>
                <a:spcPct val="0"/>
              </a:spcBef>
              <a:spcAft>
                <a:spcPts val="365"/>
              </a:spcAft>
              <a:buClrTx/>
              <a:buSzTx/>
              <a:buFont typeface="Courier New" panose="02070309020205020404" pitchFamily="49" charset="0"/>
              <a:buChar char="o"/>
              <a:tabLst/>
              <a:defRPr/>
            </a:pP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Mißbrauch</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(insbesondere bei intranasaler Applikation)</a:t>
            </a:r>
          </a:p>
        </p:txBody>
      </p:sp>
      <p:sp>
        <p:nvSpPr>
          <p:cNvPr id="2" name="Rechteck 1"/>
          <p:cNvSpPr/>
          <p:nvPr/>
        </p:nvSpPr>
        <p:spPr>
          <a:xfrm>
            <a:off x="4696006" y="44624"/>
            <a:ext cx="1251496" cy="424732"/>
          </a:xfrm>
          <a:prstGeom prst="rect">
            <a:avLst/>
          </a:prstGeom>
        </p:spPr>
        <p:txBody>
          <a:bodyPr wrap="none">
            <a:spAutoFit/>
          </a:bodyPr>
          <a:lstStyle/>
          <a:p>
            <a:pPr marL="0" marR="53975" lvl="0" indent="0" algn="l" defTabSz="914400" rtl="0" eaLnBrk="1" fontAlgn="base" latinLnBrk="0" hangingPunct="1">
              <a:lnSpc>
                <a:spcPct val="9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FF0000"/>
                </a:solidFill>
                <a:effectLst/>
                <a:uLnTx/>
                <a:uFillTx/>
                <a:latin typeface="Calibri Light" panose="020F0302020204030204" pitchFamily="34" charset="0"/>
                <a:ea typeface="+mn-ea"/>
                <a:cs typeface="+mn-cs"/>
              </a:rPr>
              <a:t>Ketamin</a:t>
            </a:r>
            <a:endParaRPr kumimoji="0" lang="de-DE" sz="24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16770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135188" y="1342015"/>
            <a:ext cx="7921252" cy="4195636"/>
          </a:xfrm>
          <a:prstGeom prst="rect">
            <a:avLst/>
          </a:prstGeom>
        </p:spPr>
        <p:txBody>
          <a:bodyPr wrap="square">
            <a:spAutoFit/>
          </a:bodyPr>
          <a:lstStyle/>
          <a:p>
            <a:pPr marL="257175" marR="40481" indent="-257175">
              <a:lnSpc>
                <a:spcPct val="115000"/>
              </a:lnSpc>
              <a:spcAft>
                <a:spcPts val="274"/>
              </a:spcAft>
              <a:buFont typeface="Arial" panose="020B0604020202020204" pitchFamily="34" charset="0"/>
              <a:buChar char="•"/>
              <a:defRPr/>
            </a:pPr>
            <a:r>
              <a:rPr lang="de-DE" b="1" dirty="0" err="1">
                <a:solidFill>
                  <a:srgbClr val="000000"/>
                </a:solidFill>
                <a:latin typeface="Arial" pitchFamily="34" charset="0"/>
                <a:ea typeface="Arial" panose="020B0604020202020204" pitchFamily="34" charset="0"/>
                <a:cs typeface="Arial" panose="020B0604020202020204" pitchFamily="34" charset="0"/>
              </a:rPr>
              <a:t>Glutamatrezeptor</a:t>
            </a:r>
            <a:r>
              <a:rPr lang="de-DE" b="1" dirty="0">
                <a:solidFill>
                  <a:srgbClr val="000000"/>
                </a:solidFill>
                <a:latin typeface="Arial" pitchFamily="34" charset="0"/>
                <a:ea typeface="Arial" panose="020B0604020202020204" pitchFamily="34" charset="0"/>
                <a:cs typeface="Arial" panose="020B0604020202020204" pitchFamily="34" charset="0"/>
              </a:rPr>
              <a:t>-Antagonist (</a:t>
            </a:r>
            <a:r>
              <a:rPr lang="de-DE" b="1" dirty="0" err="1">
                <a:solidFill>
                  <a:srgbClr val="000000"/>
                </a:solidFill>
                <a:latin typeface="Arial" pitchFamily="34" charset="0"/>
                <a:ea typeface="Arial" panose="020B0604020202020204" pitchFamily="34" charset="0"/>
                <a:cs typeface="Arial" panose="020B0604020202020204" pitchFamily="34" charset="0"/>
              </a:rPr>
              <a:t>NMDA</a:t>
            </a:r>
            <a:r>
              <a:rPr lang="de-DE" b="1" dirty="0">
                <a:solidFill>
                  <a:srgbClr val="000000"/>
                </a:solidFill>
                <a:latin typeface="Arial" pitchFamily="34" charset="0"/>
                <a:ea typeface="Arial" panose="020B0604020202020204" pitchFamily="34" charset="0"/>
                <a:cs typeface="Arial" panose="020B0604020202020204" pitchFamily="34" charset="0"/>
              </a:rPr>
              <a:t>-Rezeptor), Anästhetikum</a:t>
            </a:r>
          </a:p>
          <a:p>
            <a:pPr marL="257175" marR="40481" indent="-257175">
              <a:lnSpc>
                <a:spcPct val="115000"/>
              </a:lnSpc>
              <a:spcAft>
                <a:spcPts val="274"/>
              </a:spcAft>
              <a:buFont typeface="Arial" panose="020B0604020202020204" pitchFamily="34" charset="0"/>
              <a:buChar char="•"/>
              <a:defRPr/>
            </a:pPr>
            <a:r>
              <a:rPr lang="de-DE" b="1" dirty="0">
                <a:solidFill>
                  <a:srgbClr val="000000"/>
                </a:solidFill>
                <a:latin typeface="Arial" pitchFamily="34" charset="0"/>
                <a:ea typeface="Arial" panose="020B0604020202020204" pitchFamily="34" charset="0"/>
                <a:cs typeface="Arial" panose="020B0604020202020204" pitchFamily="34" charset="0"/>
              </a:rPr>
              <a:t>off-label </a:t>
            </a:r>
          </a:p>
          <a:p>
            <a:pPr marL="257175" marR="40481" indent="-257175">
              <a:lnSpc>
                <a:spcPct val="115000"/>
              </a:lnSpc>
              <a:spcAft>
                <a:spcPts val="274"/>
              </a:spcAft>
              <a:buFont typeface="Arial" panose="020B0604020202020204" pitchFamily="34" charset="0"/>
              <a:buChar char="•"/>
              <a:defRPr/>
            </a:pPr>
            <a:r>
              <a:rPr lang="de-DE" b="1" dirty="0">
                <a:solidFill>
                  <a:srgbClr val="000000"/>
                </a:solidFill>
                <a:latin typeface="Arial" pitchFamily="34" charset="0"/>
                <a:ea typeface="Arial" panose="020B0604020202020204" pitchFamily="34" charset="0"/>
                <a:cs typeface="Arial" panose="020B0604020202020204" pitchFamily="34" charset="0"/>
              </a:rPr>
              <a:t>FDA hat </a:t>
            </a:r>
            <a:r>
              <a:rPr lang="de-DE" b="1" dirty="0" err="1">
                <a:solidFill>
                  <a:srgbClr val="000000"/>
                </a:solidFill>
                <a:latin typeface="Arial" pitchFamily="34" charset="0"/>
                <a:ea typeface="Arial" panose="020B0604020202020204" pitchFamily="34" charset="0"/>
                <a:cs typeface="Arial" panose="020B0604020202020204" pitchFamily="34" charset="0"/>
              </a:rPr>
              <a:t>Esketamin</a:t>
            </a:r>
            <a:r>
              <a:rPr lang="de-DE" b="1" dirty="0">
                <a:solidFill>
                  <a:srgbClr val="000000"/>
                </a:solidFill>
                <a:latin typeface="Arial" pitchFamily="34" charset="0"/>
                <a:ea typeface="Arial" panose="020B0604020202020204" pitchFamily="34" charset="0"/>
                <a:cs typeface="Arial" panose="020B0604020202020204" pitchFamily="34" charset="0"/>
              </a:rPr>
              <a:t> als </a:t>
            </a:r>
            <a:r>
              <a:rPr lang="de-DE" b="1" dirty="0" err="1">
                <a:solidFill>
                  <a:srgbClr val="000000"/>
                </a:solidFill>
                <a:latin typeface="Arial" pitchFamily="34" charset="0"/>
                <a:ea typeface="Arial" panose="020B0604020202020204" pitchFamily="34" charset="0"/>
                <a:cs typeface="Arial" panose="020B0604020202020204" pitchFamily="34" charset="0"/>
              </a:rPr>
              <a:t>Nasenpray</a:t>
            </a:r>
            <a:r>
              <a:rPr lang="de-DE" b="1" dirty="0">
                <a:solidFill>
                  <a:srgbClr val="000000"/>
                </a:solidFill>
                <a:latin typeface="Arial" pitchFamily="34" charset="0"/>
                <a:ea typeface="Arial" panose="020B0604020202020204" pitchFamily="34" charset="0"/>
                <a:cs typeface="Arial" panose="020B0604020202020204" pitchFamily="34" charset="0"/>
              </a:rPr>
              <a:t> zugelassen (</a:t>
            </a:r>
            <a:r>
              <a:rPr lang="de-DE" b="1" dirty="0" err="1">
                <a:solidFill>
                  <a:srgbClr val="000000"/>
                </a:solidFill>
                <a:latin typeface="Arial" pitchFamily="34" charset="0"/>
                <a:ea typeface="Arial" panose="020B0604020202020204" pitchFamily="34" charset="0"/>
                <a:cs typeface="Arial" panose="020B0604020202020204" pitchFamily="34" charset="0"/>
              </a:rPr>
              <a:t>Sparvato</a:t>
            </a:r>
            <a:r>
              <a:rPr lang="de-DE" b="1" dirty="0">
                <a:solidFill>
                  <a:srgbClr val="000000"/>
                </a:solidFill>
                <a:latin typeface="Arial" pitchFamily="34" charset="0"/>
                <a:ea typeface="Arial" panose="020B0604020202020204" pitchFamily="34" charset="0"/>
                <a:cs typeface="Arial" panose="020B0604020202020204" pitchFamily="34" charset="0"/>
              </a:rPr>
              <a:t>)</a:t>
            </a:r>
          </a:p>
          <a:p>
            <a:pPr marL="600075" marR="40481" lvl="1" indent="-257175">
              <a:lnSpc>
                <a:spcPct val="115000"/>
              </a:lnSpc>
              <a:spcAft>
                <a:spcPts val="274"/>
              </a:spcAft>
              <a:buFont typeface="Symbol" panose="05050102010706020507" pitchFamily="18" charset="2"/>
              <a:buChar char="-"/>
              <a:defRPr/>
            </a:pPr>
            <a:r>
              <a:rPr lang="de-DE" dirty="0">
                <a:solidFill>
                  <a:srgbClr val="000000"/>
                </a:solidFill>
                <a:latin typeface="Arial" pitchFamily="34" charset="0"/>
                <a:ea typeface="Arial" panose="020B0604020202020204" pitchFamily="34" charset="0"/>
                <a:cs typeface="Arial" panose="020B0604020202020204" pitchFamily="34" charset="0"/>
              </a:rPr>
              <a:t>für therapieresistente Depressionen als Add-on zu Behandlung mit oralen Antidepressiva</a:t>
            </a:r>
          </a:p>
          <a:p>
            <a:pPr marL="600075" marR="40481" lvl="1" indent="-257175">
              <a:lnSpc>
                <a:spcPct val="115000"/>
              </a:lnSpc>
              <a:spcAft>
                <a:spcPts val="274"/>
              </a:spcAft>
              <a:buFont typeface="Symbol" panose="05050102010706020507" pitchFamily="18" charset="2"/>
              <a:buChar char="-"/>
              <a:defRPr/>
            </a:pPr>
            <a:r>
              <a:rPr lang="de-DE" dirty="0">
                <a:solidFill>
                  <a:srgbClr val="000000"/>
                </a:solidFill>
                <a:latin typeface="Arial" pitchFamily="34" charset="0"/>
                <a:ea typeface="Arial" panose="020B0604020202020204" pitchFamily="34" charset="0"/>
                <a:cs typeface="Arial" panose="020B0604020202020204" pitchFamily="34" charset="0"/>
              </a:rPr>
              <a:t>Vorteil: rascher Wirkbeginn</a:t>
            </a:r>
          </a:p>
          <a:p>
            <a:pPr marL="600075" marR="40481" lvl="1" indent="-257175">
              <a:lnSpc>
                <a:spcPct val="115000"/>
              </a:lnSpc>
              <a:spcAft>
                <a:spcPts val="274"/>
              </a:spcAft>
              <a:buFont typeface="Symbol" panose="05050102010706020507" pitchFamily="18" charset="2"/>
              <a:buChar char="-"/>
              <a:defRPr/>
            </a:pPr>
            <a:r>
              <a:rPr lang="de-DE" dirty="0">
                <a:solidFill>
                  <a:srgbClr val="000000"/>
                </a:solidFill>
                <a:latin typeface="Arial" pitchFamily="34" charset="0"/>
                <a:ea typeface="Arial" panose="020B0604020202020204" pitchFamily="34" charset="0"/>
                <a:cs typeface="Arial" panose="020B0604020202020204" pitchFamily="34" charset="0"/>
              </a:rPr>
              <a:t>Applikation nur unter Aufsicht (als „Special K“ Partydroge)</a:t>
            </a:r>
          </a:p>
          <a:p>
            <a:pPr marL="600075" marR="40481" lvl="1" indent="-257175">
              <a:lnSpc>
                <a:spcPct val="115000"/>
              </a:lnSpc>
              <a:spcAft>
                <a:spcPts val="274"/>
              </a:spcAft>
              <a:buFont typeface="Symbol" panose="05050102010706020507" pitchFamily="18" charset="2"/>
              <a:buChar char="-"/>
              <a:defRPr/>
            </a:pPr>
            <a:r>
              <a:rPr lang="de-DE" dirty="0">
                <a:solidFill>
                  <a:srgbClr val="000000"/>
                </a:solidFill>
                <a:latin typeface="Arial" pitchFamily="34" charset="0"/>
                <a:ea typeface="Arial" panose="020B0604020202020204" pitchFamily="34" charset="0"/>
                <a:cs typeface="Arial" panose="020B0604020202020204" pitchFamily="34" charset="0"/>
              </a:rPr>
              <a:t>nachfolgender 2-stündiger Überwachung (Blutdruckschwankungen, Sedierungen)</a:t>
            </a:r>
          </a:p>
          <a:p>
            <a:pPr marL="600075" marR="40481" lvl="1" indent="-257175">
              <a:lnSpc>
                <a:spcPct val="115000"/>
              </a:lnSpc>
              <a:spcAft>
                <a:spcPts val="274"/>
              </a:spcAft>
              <a:buFont typeface="Symbol" panose="05050102010706020507" pitchFamily="18" charset="2"/>
              <a:buChar char="-"/>
              <a:defRPr/>
            </a:pPr>
            <a:r>
              <a:rPr lang="de-DE" dirty="0">
                <a:solidFill>
                  <a:srgbClr val="000000"/>
                </a:solidFill>
                <a:latin typeface="Arial" pitchFamily="34" charset="0"/>
                <a:ea typeface="Arial" panose="020B0604020202020204" pitchFamily="34" charset="0"/>
                <a:cs typeface="Arial" panose="020B0604020202020204" pitchFamily="34" charset="0"/>
              </a:rPr>
              <a:t>Basis für Zulassung waren 3 Phase-III-Akutstudien (4-wöchig, zwei verfehlten den primären Endpunkt)</a:t>
            </a:r>
          </a:p>
          <a:p>
            <a:pPr marL="600075" marR="40481" lvl="1" indent="-257175">
              <a:lnSpc>
                <a:spcPct val="115000"/>
              </a:lnSpc>
              <a:spcAft>
                <a:spcPts val="274"/>
              </a:spcAft>
              <a:buFont typeface="Symbol" panose="05050102010706020507" pitchFamily="18" charset="2"/>
              <a:buChar char="-"/>
              <a:defRPr/>
            </a:pPr>
            <a:endParaRPr lang="de-DE" dirty="0">
              <a:solidFill>
                <a:srgbClr val="000000"/>
              </a:solidFill>
              <a:latin typeface="Arial" pitchFamily="34" charset="0"/>
              <a:ea typeface="Arial" panose="020B0604020202020204" pitchFamily="34" charset="0"/>
              <a:cs typeface="Arial" panose="020B0604020202020204" pitchFamily="34" charset="0"/>
            </a:endParaRPr>
          </a:p>
        </p:txBody>
      </p:sp>
      <p:sp>
        <p:nvSpPr>
          <p:cNvPr id="2" name="Rechteck 1"/>
          <p:cNvSpPr/>
          <p:nvPr/>
        </p:nvSpPr>
        <p:spPr>
          <a:xfrm>
            <a:off x="2135188" y="548680"/>
            <a:ext cx="3066224" cy="424732"/>
          </a:xfrm>
          <a:prstGeom prst="rect">
            <a:avLst/>
          </a:prstGeom>
        </p:spPr>
        <p:txBody>
          <a:bodyPr wrap="square">
            <a:spAutoFit/>
          </a:bodyPr>
          <a:lstStyle/>
          <a:p>
            <a:pPr marR="40481">
              <a:lnSpc>
                <a:spcPct val="90000"/>
              </a:lnSpc>
              <a:defRPr/>
            </a:pPr>
            <a:r>
              <a:rPr lang="de-DE" sz="2400" b="1" dirty="0" err="1">
                <a:solidFill>
                  <a:srgbClr val="0070C0"/>
                </a:solidFill>
                <a:latin typeface="Arial" pitchFamily="34" charset="0"/>
                <a:cs typeface="Arial" panose="020B0604020202020204" pitchFamily="34" charset="0"/>
              </a:rPr>
              <a:t>Ketamin</a:t>
            </a:r>
            <a:r>
              <a:rPr lang="de-DE" sz="2400" b="1" dirty="0">
                <a:solidFill>
                  <a:srgbClr val="0070C0"/>
                </a:solidFill>
                <a:latin typeface="Arial" pitchFamily="34" charset="0"/>
                <a:cs typeface="Arial" panose="020B0604020202020204" pitchFamily="34" charset="0"/>
              </a:rPr>
              <a:t>/</a:t>
            </a:r>
            <a:r>
              <a:rPr lang="de-DE" sz="2400" b="1" dirty="0" err="1">
                <a:solidFill>
                  <a:srgbClr val="0070C0"/>
                </a:solidFill>
                <a:latin typeface="Arial" pitchFamily="34" charset="0"/>
                <a:cs typeface="Arial" panose="020B0604020202020204" pitchFamily="34" charset="0"/>
              </a:rPr>
              <a:t>Esketamin</a:t>
            </a:r>
            <a:endParaRPr lang="de-DE" sz="2400" b="1" dirty="0">
              <a:solidFill>
                <a:srgbClr val="0070C0"/>
              </a:solidFill>
              <a:latin typeface="Arial" pitchFamily="34" charset="0"/>
              <a:cs typeface="Arial" panose="020B0604020202020204" pitchFamily="34" charset="0"/>
            </a:endParaRPr>
          </a:p>
        </p:txBody>
      </p:sp>
      <p:sp>
        <p:nvSpPr>
          <p:cNvPr id="4" name="Rechteck 3">
            <a:extLst>
              <a:ext uri="{FF2B5EF4-FFF2-40B4-BE49-F238E27FC236}">
                <a16:creationId xmlns:a16="http://schemas.microsoft.com/office/drawing/2014/main" id="{77F11A78-56C2-405A-B607-D221DA7E7977}"/>
              </a:ext>
            </a:extLst>
          </p:cNvPr>
          <p:cNvSpPr/>
          <p:nvPr/>
        </p:nvSpPr>
        <p:spPr>
          <a:xfrm>
            <a:off x="2287588" y="5452540"/>
            <a:ext cx="3574732" cy="757130"/>
          </a:xfrm>
          <a:prstGeom prst="rect">
            <a:avLst/>
          </a:prstGeom>
        </p:spPr>
        <p:txBody>
          <a:bodyPr wrap="square">
            <a:spAutoFit/>
          </a:bodyPr>
          <a:lstStyle/>
          <a:p>
            <a:pPr marR="40481">
              <a:lnSpc>
                <a:spcPct val="90000"/>
              </a:lnSpc>
              <a:defRPr/>
            </a:pPr>
            <a:r>
              <a:rPr lang="de-DE" sz="2400" b="1" dirty="0">
                <a:solidFill>
                  <a:srgbClr val="0070C0"/>
                </a:solidFill>
                <a:latin typeface="Arial" pitchFamily="34" charset="0"/>
                <a:cs typeface="Arial" panose="020B0604020202020204" pitchFamily="34" charset="0"/>
              </a:rPr>
              <a:t>Psychostimulanzien?</a:t>
            </a:r>
          </a:p>
          <a:p>
            <a:pPr marR="40481">
              <a:lnSpc>
                <a:spcPct val="90000"/>
              </a:lnSpc>
              <a:defRPr/>
            </a:pPr>
            <a:r>
              <a:rPr lang="de-DE" sz="2400" b="1" dirty="0">
                <a:solidFill>
                  <a:srgbClr val="C20016"/>
                </a:solidFill>
                <a:latin typeface="Arial" pitchFamily="34" charset="0"/>
                <a:cs typeface="Arial" panose="020B0604020202020204" pitchFamily="34" charset="0"/>
              </a:rPr>
              <a:t> </a:t>
            </a:r>
          </a:p>
        </p:txBody>
      </p:sp>
    </p:spTree>
    <p:extLst>
      <p:ext uri="{BB962C8B-B14F-4D97-AF65-F5344CB8AC3E}">
        <p14:creationId xmlns:p14="http://schemas.microsoft.com/office/powerpoint/2010/main" val="12737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24000" y="418654"/>
            <a:ext cx="8229600" cy="706090"/>
          </a:xfrm>
        </p:spPr>
        <p:txBody>
          <a:bodyPr>
            <a:noAutofit/>
          </a:bodyPr>
          <a:lstStyle/>
          <a:p>
            <a:pPr algn="ctr"/>
            <a:r>
              <a:rPr lang="de-DE" altLang="de-DE" sz="3600" dirty="0" err="1"/>
              <a:t>Psychostimulants</a:t>
            </a:r>
            <a:r>
              <a:rPr lang="de-DE" altLang="de-DE" sz="3600" dirty="0"/>
              <a:t> in Depression?</a:t>
            </a:r>
            <a:br>
              <a:rPr lang="de-DE" altLang="de-DE" sz="3600" dirty="0"/>
            </a:br>
            <a:endParaRPr lang="de-DE" sz="3600" dirty="0"/>
          </a:p>
        </p:txBody>
      </p:sp>
      <p:sp>
        <p:nvSpPr>
          <p:cNvPr id="19" name="Rechteck 18"/>
          <p:cNvSpPr/>
          <p:nvPr/>
        </p:nvSpPr>
        <p:spPr>
          <a:xfrm>
            <a:off x="1703512" y="1124744"/>
            <a:ext cx="8856984" cy="5940088"/>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err="1">
                <a:ln>
                  <a:noFill/>
                </a:ln>
                <a:solidFill>
                  <a:prstClr val="black"/>
                </a:solidFill>
                <a:effectLst/>
                <a:uLnTx/>
                <a:uFillTx/>
                <a:latin typeface="Calibri" panose="020F0502020204030204"/>
                <a:ea typeface="+mn-ea"/>
                <a:cs typeface="+mn-cs"/>
              </a:rPr>
              <a:t>Cochrane</a:t>
            </a:r>
            <a:r>
              <a:rPr kumimoji="0" lang="de-DE" altLang="de-DE" sz="2000" b="1" i="0" u="none" strike="noStrike" kern="1200" cap="none" spc="0" normalizeH="0" baseline="0" noProof="0" dirty="0">
                <a:ln>
                  <a:noFill/>
                </a:ln>
                <a:solidFill>
                  <a:prstClr val="black"/>
                </a:solidFill>
                <a:effectLst/>
                <a:uLnTx/>
                <a:uFillTx/>
                <a:latin typeface="Calibri" panose="020F0502020204030204"/>
                <a:ea typeface="+mn-ea"/>
                <a:cs typeface="+mn-cs"/>
              </a:rPr>
              <a:t> Meta-analysis (Candy et al., 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RCTs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from the last six decades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testing antidepressant effects of stimulants as monotherapy or add-on in depression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Outcome </a:t>
            </a:r>
            <a:r>
              <a:rPr kumimoji="0" lang="de-DE" altLang="de-DE" sz="2000" b="0" i="1" u="none" strike="noStrike" kern="1200" cap="none" spc="0" normalizeH="0" baseline="0" noProof="0" dirty="0">
                <a:ln>
                  <a:noFill/>
                </a:ln>
                <a:solidFill>
                  <a:srgbClr val="000000"/>
                </a:solidFill>
                <a:effectLst/>
                <a:uLnTx/>
                <a:uFillTx/>
                <a:latin typeface="Calibri" panose="020F0502020204030204"/>
                <a:ea typeface="+mn-ea"/>
                <a:cs typeface="+mn-cs"/>
              </a:rPr>
              <a:t>Clinical Response</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n.s</a:t>
            </a: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Outcome </a:t>
            </a:r>
            <a:r>
              <a:rPr kumimoji="0" lang="de-DE" altLang="de-DE" sz="2000" b="0" i="1" u="none" strike="noStrike" kern="1200" cap="none" spc="0" normalizeH="0" baseline="0" noProof="0" dirty="0" err="1">
                <a:ln>
                  <a:noFill/>
                </a:ln>
                <a:solidFill>
                  <a:prstClr val="black"/>
                </a:solidFill>
                <a:effectLst/>
                <a:uLnTx/>
                <a:uFillTx/>
                <a:latin typeface="Calibri" panose="020F0502020204030204"/>
                <a:ea typeface="+mn-ea"/>
                <a:cs typeface="+mn-cs"/>
              </a:rPr>
              <a:t>Reduction</a:t>
            </a:r>
            <a:r>
              <a:rPr kumimoji="0" lang="de-DE" altLang="de-DE" sz="2000" b="0" i="1"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de-DE" altLang="de-DE" sz="2000" b="0" i="1" u="none" strike="noStrike" kern="1200" cap="none" spc="0" normalizeH="0" baseline="0" noProof="0" dirty="0" err="1">
                <a:ln>
                  <a:noFill/>
                </a:ln>
                <a:solidFill>
                  <a:prstClr val="black"/>
                </a:solidFill>
                <a:effectLst/>
                <a:uLnTx/>
                <a:uFillTx/>
                <a:latin typeface="Calibri" panose="020F0502020204030204"/>
                <a:ea typeface="+mn-ea"/>
                <a:cs typeface="+mn-cs"/>
              </a:rPr>
              <a:t>depression</a:t>
            </a:r>
            <a:r>
              <a:rPr kumimoji="0" lang="de-DE" altLang="de-DE"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de-DE" sz="2000" b="0" i="1" u="none" strike="noStrike" kern="1200" cap="none" spc="0" normalizeH="0" baseline="0" noProof="0" dirty="0" err="1">
                <a:ln>
                  <a:noFill/>
                </a:ln>
                <a:solidFill>
                  <a:prstClr val="black"/>
                </a:solidFill>
                <a:effectLst/>
                <a:uLnTx/>
                <a:uFillTx/>
                <a:latin typeface="Calibri" panose="020F0502020204030204"/>
                <a:ea typeface="+mn-ea"/>
                <a:cs typeface="+mn-cs"/>
              </a:rPr>
              <a:t>scale</a:t>
            </a:r>
            <a:r>
              <a:rPr kumimoji="0" lang="de-DE" altLang="de-DE"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stimulants</a:t>
            </a: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better</a:t>
            </a: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than</a:t>
            </a: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placebo</a:t>
            </a:r>
            <a:r>
              <a:rPr kumimoji="0" lang="de-DE" altLang="de-DE"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base" latinLnBrk="0" hangingPunct="1">
              <a:lnSpc>
                <a:spcPct val="100000"/>
              </a:lnSpc>
              <a:spcBef>
                <a:spcPct val="50000"/>
              </a:spcBef>
              <a:spcAft>
                <a:spcPct val="0"/>
              </a:spcAft>
              <a:buClrTx/>
              <a:buSzTx/>
              <a:buFont typeface="Arial" charset="0"/>
              <a:buChar char="•"/>
              <a:tabLst/>
              <a:defRPr/>
            </a:pP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in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only</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one</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subanalysis</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based</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on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only</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3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studies</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including</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patients</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with</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secondary</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b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and</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atypical</a:t>
            </a:r>
            <a:r>
              <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Calibri" panose="020F0502020204030204"/>
                <a:ea typeface="+mn-ea"/>
                <a:cs typeface="+mn-cs"/>
              </a:rPr>
              <a:t>depression</a:t>
            </a:r>
            <a:endPar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ct val="50000"/>
              </a:spcBef>
              <a:spcAft>
                <a:spcPct val="0"/>
              </a:spcAft>
              <a:buClrTx/>
              <a:buSzTx/>
              <a:buFont typeface="Arial" charset="0"/>
              <a:buChar char="•"/>
              <a:tabLst/>
              <a:defRPr/>
            </a:pPr>
            <a:endPar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evidence that stimulants might be helpful in depression in patients with severe co-occurring non-psychiatric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illness and in geriatric patients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Lavretsky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et al., 2015; Ng et al., 2014)</a:t>
            </a: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ct val="50000"/>
              </a:spcBef>
              <a:spcAft>
                <a:spcPct val="0"/>
              </a:spcAft>
              <a:buClrTx/>
              <a:buSzTx/>
              <a:buFont typeface="Arial" charset="0"/>
              <a:buChar char="•"/>
              <a:tabLst/>
              <a:defRPr/>
            </a:pPr>
            <a:endParaRPr kumimoji="0" lang="de-DE" altLang="de-DE"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de-DE" altLang="de-DE"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527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42703" y="620688"/>
            <a:ext cx="8784976" cy="706090"/>
          </a:xfrm>
        </p:spPr>
        <p:txBody>
          <a:bodyPr>
            <a:noAutofit/>
          </a:bodyPr>
          <a:lstStyle/>
          <a:p>
            <a:r>
              <a:rPr lang="de-DE" altLang="de-DE" sz="3200" dirty="0"/>
              <a:t>Psychostimulants </a:t>
            </a:r>
            <a:r>
              <a:rPr lang="de-DE" altLang="de-DE" sz="3200" dirty="0" err="1"/>
              <a:t>as</a:t>
            </a:r>
            <a:r>
              <a:rPr lang="de-DE" altLang="de-DE" sz="3200" dirty="0"/>
              <a:t> </a:t>
            </a:r>
            <a:r>
              <a:rPr lang="de-DE" altLang="de-DE" sz="3200" dirty="0" err="1"/>
              <a:t>add</a:t>
            </a:r>
            <a:r>
              <a:rPr lang="de-DE" altLang="de-DE" sz="3200" dirty="0"/>
              <a:t>-on in Unipolar Depression</a:t>
            </a:r>
            <a:br>
              <a:rPr lang="de-DE" altLang="de-DE" sz="3200" dirty="0"/>
            </a:br>
            <a:endParaRPr lang="de-DE" dirty="0"/>
          </a:p>
        </p:txBody>
      </p:sp>
      <p:sp>
        <p:nvSpPr>
          <p:cNvPr id="5" name="Inhaltsplatzhalter 4"/>
          <p:cNvSpPr>
            <a:spLocks noGrp="1"/>
          </p:cNvSpPr>
          <p:nvPr>
            <p:ph idx="1"/>
          </p:nvPr>
        </p:nvSpPr>
        <p:spPr>
          <a:xfrm>
            <a:off x="1775520" y="1340768"/>
            <a:ext cx="8445624" cy="4968552"/>
          </a:xfrm>
        </p:spPr>
        <p:txBody>
          <a:bodyPr>
            <a:noAutofit/>
          </a:bodyPr>
          <a:lstStyle/>
          <a:p>
            <a:pPr marL="0" indent="0">
              <a:buNone/>
            </a:pPr>
            <a:r>
              <a:rPr lang="de-DE" altLang="de-DE" sz="1800" b="1" dirty="0"/>
              <a:t>New </a:t>
            </a:r>
            <a:r>
              <a:rPr lang="de-DE" altLang="de-DE" sz="1800" b="1" dirty="0" err="1"/>
              <a:t>add</a:t>
            </a:r>
            <a:r>
              <a:rPr lang="de-DE" altLang="de-DE" sz="1800" b="1" dirty="0"/>
              <a:t>-on RCTs </a:t>
            </a:r>
            <a:r>
              <a:rPr lang="de-DE" altLang="de-DE" sz="1800" b="1" dirty="0" err="1"/>
              <a:t>since</a:t>
            </a:r>
            <a:r>
              <a:rPr lang="de-DE" altLang="de-DE" sz="1800" b="1" dirty="0"/>
              <a:t> Candy et al.</a:t>
            </a:r>
          </a:p>
          <a:p>
            <a:pPr marL="0" indent="0">
              <a:buNone/>
            </a:pPr>
            <a:r>
              <a:rPr lang="de-DE" altLang="de-DE" sz="1800" dirty="0" err="1"/>
              <a:t>Methylphenidate</a:t>
            </a:r>
            <a:r>
              <a:rPr lang="de-DE" altLang="de-DE" sz="1800" dirty="0"/>
              <a:t>	(</a:t>
            </a:r>
            <a:r>
              <a:rPr lang="de-DE" altLang="de-DE" sz="1800" dirty="0" err="1"/>
              <a:t>Ravindran</a:t>
            </a:r>
            <a:r>
              <a:rPr lang="de-DE" altLang="de-DE" sz="1800" dirty="0"/>
              <a:t> et al., 2008; N = 145):		</a:t>
            </a:r>
            <a:r>
              <a:rPr lang="de-DE" altLang="de-DE" sz="1800" dirty="0" err="1"/>
              <a:t>n.s</a:t>
            </a:r>
            <a:endParaRPr lang="de-DE" altLang="de-DE" sz="1800" dirty="0"/>
          </a:p>
          <a:p>
            <a:pPr marL="0" indent="0">
              <a:buNone/>
            </a:pPr>
            <a:r>
              <a:rPr lang="de-DE" altLang="de-DE" sz="1800" dirty="0"/>
              <a:t>Atomoxetine	(Michelson et al., 2007; N = 146):		</a:t>
            </a:r>
            <a:r>
              <a:rPr lang="de-DE" altLang="de-DE" sz="1800" dirty="0" err="1"/>
              <a:t>n.s</a:t>
            </a:r>
            <a:r>
              <a:rPr lang="de-DE" altLang="de-DE" sz="1800" dirty="0"/>
              <a:t>.</a:t>
            </a:r>
          </a:p>
          <a:p>
            <a:pPr marL="0" indent="0">
              <a:buNone/>
            </a:pPr>
            <a:r>
              <a:rPr lang="de-DE" altLang="de-DE" sz="1800" dirty="0"/>
              <a:t>Modafinil	(Beck et al., 2010; N = 28)			</a:t>
            </a:r>
            <a:r>
              <a:rPr lang="de-DE" altLang="de-DE" sz="1800" dirty="0" err="1"/>
              <a:t>n.s</a:t>
            </a:r>
            <a:r>
              <a:rPr lang="de-DE" altLang="de-DE" sz="1800" dirty="0"/>
              <a:t>.</a:t>
            </a:r>
          </a:p>
          <a:p>
            <a:pPr marL="0" indent="0">
              <a:buNone/>
            </a:pPr>
            <a:r>
              <a:rPr lang="de-DE" altLang="de-DE" sz="1800" dirty="0"/>
              <a:t>Modafinil	(Dunlop et al., 2007; N = 72)			</a:t>
            </a:r>
            <a:r>
              <a:rPr lang="de-DE" altLang="de-DE" sz="1800" dirty="0" err="1"/>
              <a:t>n.s</a:t>
            </a:r>
            <a:r>
              <a:rPr lang="de-DE" altLang="de-DE" sz="1800" dirty="0"/>
              <a:t>.</a:t>
            </a:r>
          </a:p>
          <a:p>
            <a:pPr marL="0" indent="0">
              <a:buNone/>
            </a:pPr>
            <a:endParaRPr lang="de-DE" altLang="de-DE" sz="1800" dirty="0"/>
          </a:p>
          <a:p>
            <a:pPr marL="0" indent="0">
              <a:buNone/>
            </a:pPr>
            <a:r>
              <a:rPr lang="de-DE" altLang="de-DE" sz="1800" dirty="0"/>
              <a:t>Modafinil		(</a:t>
            </a:r>
            <a:r>
              <a:rPr lang="de-DE" altLang="de-DE" sz="1800" dirty="0" err="1"/>
              <a:t>Abolfazli</a:t>
            </a:r>
            <a:r>
              <a:rPr lang="de-DE" altLang="de-DE" sz="1800" dirty="0"/>
              <a:t> et al., 2011; </a:t>
            </a:r>
            <a:r>
              <a:rPr lang="de-DE" altLang="de-DE" sz="1800" b="1" u="sng" dirty="0"/>
              <a:t>N = 46</a:t>
            </a:r>
            <a:r>
              <a:rPr lang="de-DE" altLang="de-DE" sz="1800" dirty="0"/>
              <a:t>):		p = </a:t>
            </a:r>
            <a:r>
              <a:rPr lang="de-DE" sz="1800" dirty="0"/>
              <a:t>.046</a:t>
            </a:r>
            <a:endParaRPr lang="de-DE" altLang="de-DE" sz="1800" dirty="0"/>
          </a:p>
          <a:p>
            <a:pPr marL="0" indent="0">
              <a:buNone/>
            </a:pPr>
            <a:r>
              <a:rPr lang="de-DE" altLang="de-DE" sz="1800" dirty="0"/>
              <a:t>Lisdexamfetamine 	(</a:t>
            </a:r>
            <a:r>
              <a:rPr lang="de-DE" altLang="de-DE" sz="1800" dirty="0" err="1"/>
              <a:t>Trivedi</a:t>
            </a:r>
            <a:r>
              <a:rPr lang="de-DE" altLang="de-DE" sz="1800" dirty="0"/>
              <a:t> et al., 2013; N = 129)		p = .09</a:t>
            </a:r>
          </a:p>
          <a:p>
            <a:pPr marL="0" indent="0">
              <a:buNone/>
            </a:pPr>
            <a:r>
              <a:rPr lang="de-DE" altLang="de-DE" sz="1800" dirty="0" err="1"/>
              <a:t>Lisdexamfetamine</a:t>
            </a:r>
            <a:r>
              <a:rPr lang="de-DE" altLang="de-DE" sz="1800" dirty="0"/>
              <a:t>   	(</a:t>
            </a:r>
            <a:r>
              <a:rPr lang="de-DE" sz="1800" dirty="0"/>
              <a:t>Richards 2016; SPD489-322;  N = 404) 	</a:t>
            </a:r>
            <a:r>
              <a:rPr lang="de-DE" sz="1800" dirty="0" err="1"/>
              <a:t>n.s</a:t>
            </a:r>
            <a:r>
              <a:rPr lang="de-DE" sz="1800" dirty="0"/>
              <a:t>. </a:t>
            </a:r>
            <a:endParaRPr lang="de-DE" sz="1800" dirty="0">
              <a:solidFill>
                <a:srgbClr val="FF0000"/>
              </a:solidFill>
            </a:endParaRPr>
          </a:p>
          <a:p>
            <a:pPr marL="0" indent="0">
              <a:buNone/>
            </a:pPr>
            <a:r>
              <a:rPr lang="de-DE" altLang="de-DE" sz="1800" dirty="0" err="1"/>
              <a:t>Lisdexamfetamine</a:t>
            </a:r>
            <a:r>
              <a:rPr lang="de-DE" altLang="de-DE" sz="1800" dirty="0"/>
              <a:t>   	(</a:t>
            </a:r>
            <a:r>
              <a:rPr lang="de-DE" sz="1800" dirty="0"/>
              <a:t>SPD489-323; N = 426)		</a:t>
            </a:r>
            <a:r>
              <a:rPr lang="de-DE" sz="1800" dirty="0" err="1"/>
              <a:t>n.s</a:t>
            </a:r>
            <a:r>
              <a:rPr lang="de-DE" sz="1800" dirty="0"/>
              <a:t>.</a:t>
            </a:r>
          </a:p>
          <a:p>
            <a:pPr marL="0" indent="0">
              <a:buNone/>
            </a:pPr>
            <a:endParaRPr lang="de-DE" altLang="de-DE" sz="1800" dirty="0"/>
          </a:p>
          <a:p>
            <a:pPr marL="0" indent="0">
              <a:buNone/>
            </a:pPr>
            <a:r>
              <a:rPr lang="en-US" altLang="de-DE" sz="1800" dirty="0"/>
              <a:t>Shire stopped the clinical development program for </a:t>
            </a:r>
            <a:r>
              <a:rPr lang="de-DE" altLang="de-DE" sz="1800" dirty="0"/>
              <a:t>lisdexamfetamine </a:t>
            </a:r>
            <a:r>
              <a:rPr lang="de-DE" altLang="de-DE" sz="1800" dirty="0" err="1"/>
              <a:t>add</a:t>
            </a:r>
            <a:r>
              <a:rPr lang="de-DE" altLang="de-DE" sz="1800" dirty="0"/>
              <a:t>-on in </a:t>
            </a:r>
            <a:r>
              <a:rPr lang="de-DE" altLang="de-DE" sz="1800" dirty="0" err="1"/>
              <a:t>depression</a:t>
            </a:r>
            <a:r>
              <a:rPr lang="de-DE" altLang="de-DE" sz="1800" dirty="0"/>
              <a:t> after </a:t>
            </a:r>
            <a:r>
              <a:rPr lang="de-DE" altLang="de-DE" sz="1800" dirty="0" err="1"/>
              <a:t>the</a:t>
            </a:r>
            <a:r>
              <a:rPr lang="de-DE" altLang="de-DE" sz="1800" dirty="0"/>
              <a:t> </a:t>
            </a:r>
            <a:r>
              <a:rPr lang="de-DE" altLang="de-DE" sz="1800" dirty="0" err="1"/>
              <a:t>two</a:t>
            </a:r>
            <a:r>
              <a:rPr lang="de-DE" altLang="de-DE" sz="1800" dirty="0"/>
              <a:t> </a:t>
            </a:r>
            <a:r>
              <a:rPr lang="de-DE" altLang="de-DE" sz="1800" dirty="0" err="1"/>
              <a:t>recent</a:t>
            </a:r>
            <a:r>
              <a:rPr lang="de-DE" altLang="de-DE" sz="1800" dirty="0"/>
              <a:t> </a:t>
            </a:r>
            <a:r>
              <a:rPr lang="de-DE" altLang="de-DE" sz="1800" dirty="0" err="1"/>
              <a:t>phase</a:t>
            </a:r>
            <a:r>
              <a:rPr lang="de-DE" altLang="de-DE" sz="1800" dirty="0"/>
              <a:t> 3 </a:t>
            </a:r>
            <a:r>
              <a:rPr lang="de-DE" altLang="de-DE" sz="1800" dirty="0" err="1"/>
              <a:t>studies</a:t>
            </a:r>
            <a:r>
              <a:rPr lang="de-DE" altLang="de-DE" sz="1800" dirty="0"/>
              <a:t> </a:t>
            </a:r>
            <a:r>
              <a:rPr lang="de-DE" altLang="de-DE" sz="1800" dirty="0" err="1"/>
              <a:t>had</a:t>
            </a:r>
            <a:r>
              <a:rPr lang="de-DE" altLang="de-DE" sz="1800" dirty="0"/>
              <a:t> </a:t>
            </a:r>
            <a:r>
              <a:rPr lang="de-DE" altLang="de-DE" sz="1800" dirty="0" err="1"/>
              <a:t>failed</a:t>
            </a:r>
            <a:r>
              <a:rPr lang="de-DE" altLang="de-DE" sz="1800" dirty="0"/>
              <a:t> </a:t>
            </a:r>
            <a:r>
              <a:rPr lang="de-DE" altLang="de-DE" sz="1800" dirty="0" err="1"/>
              <a:t>to</a:t>
            </a:r>
            <a:r>
              <a:rPr lang="de-DE" altLang="de-DE" sz="1800" dirty="0"/>
              <a:t> </a:t>
            </a:r>
            <a:r>
              <a:rPr lang="en-US" altLang="de-DE" sz="1800" dirty="0"/>
              <a:t>to meet the primary efficacy endpoint</a:t>
            </a:r>
            <a:endParaRPr lang="de-DE" altLang="de-DE" sz="1800" dirty="0">
              <a:solidFill>
                <a:schemeClr val="accent2"/>
              </a:solidFill>
            </a:endParaRPr>
          </a:p>
          <a:p>
            <a:pPr marL="0" indent="0">
              <a:buNone/>
            </a:pPr>
            <a:r>
              <a:rPr lang="de-DE" altLang="de-DE" sz="1800" dirty="0">
                <a:solidFill>
                  <a:schemeClr val="accent2"/>
                </a:solidFill>
                <a:latin typeface="Arial" panose="020B0604020202020204" pitchFamily="34" charset="0"/>
              </a:rPr>
              <a:t> </a:t>
            </a:r>
          </a:p>
          <a:p>
            <a:pPr marL="0" indent="0">
              <a:buNone/>
            </a:pPr>
            <a:endParaRPr lang="de-DE" altLang="de-DE" sz="1800" dirty="0">
              <a:solidFill>
                <a:schemeClr val="tx2"/>
              </a:solidFill>
              <a:latin typeface="Arial" panose="020B0604020202020204" pitchFamily="34" charset="0"/>
            </a:endParaRPr>
          </a:p>
          <a:p>
            <a:pPr marL="0" indent="0">
              <a:buNone/>
            </a:pPr>
            <a:endParaRPr lang="de-DE" altLang="de-DE" sz="1800" b="1" dirty="0">
              <a:solidFill>
                <a:schemeClr val="tx2"/>
              </a:solidFill>
              <a:latin typeface="Arial" panose="020B0604020202020204" pitchFamily="34" charset="0"/>
            </a:endParaRPr>
          </a:p>
          <a:p>
            <a:pPr marL="0" indent="0">
              <a:buNone/>
            </a:pPr>
            <a:br>
              <a:rPr lang="de-DE" altLang="de-DE" sz="1800" b="1" dirty="0">
                <a:solidFill>
                  <a:schemeClr val="accent2"/>
                </a:solidFill>
                <a:latin typeface="Arial" panose="020B0604020202020204" pitchFamily="34" charset="0"/>
              </a:rPr>
            </a:br>
            <a:endParaRPr lang="de-DE" sz="1800" dirty="0"/>
          </a:p>
          <a:p>
            <a:pPr marL="0" indent="0">
              <a:buNone/>
            </a:pPr>
            <a:endParaRPr lang="de-DE" sz="1800" dirty="0"/>
          </a:p>
        </p:txBody>
      </p:sp>
    </p:spTree>
    <p:extLst>
      <p:ext uri="{BB962C8B-B14F-4D97-AF65-F5344CB8AC3E}">
        <p14:creationId xmlns:p14="http://schemas.microsoft.com/office/powerpoint/2010/main" val="3726177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24000" y="548680"/>
            <a:ext cx="8568952" cy="706090"/>
          </a:xfrm>
        </p:spPr>
        <p:txBody>
          <a:bodyPr>
            <a:noAutofit/>
          </a:bodyPr>
          <a:lstStyle/>
          <a:p>
            <a:pPr algn="ctr"/>
            <a:r>
              <a:rPr lang="de-DE" altLang="de-DE" sz="3200" dirty="0"/>
              <a:t>Psychostimulants </a:t>
            </a:r>
            <a:r>
              <a:rPr lang="de-DE" altLang="de-DE" sz="3200" dirty="0" err="1"/>
              <a:t>as</a:t>
            </a:r>
            <a:r>
              <a:rPr lang="de-DE" altLang="de-DE" sz="3200" dirty="0"/>
              <a:t> </a:t>
            </a:r>
            <a:r>
              <a:rPr lang="de-DE" altLang="de-DE" sz="3200" dirty="0" err="1"/>
              <a:t>add</a:t>
            </a:r>
            <a:r>
              <a:rPr lang="de-DE" altLang="de-DE" sz="3200" dirty="0"/>
              <a:t>-on in Bipolar Depression</a:t>
            </a:r>
            <a:br>
              <a:rPr lang="de-DE" altLang="de-DE" sz="3200" dirty="0"/>
            </a:br>
            <a:endParaRPr lang="de-DE" sz="3200" dirty="0"/>
          </a:p>
        </p:txBody>
      </p:sp>
      <p:sp>
        <p:nvSpPr>
          <p:cNvPr id="5" name="Inhaltsplatzhalter 4"/>
          <p:cNvSpPr>
            <a:spLocks noGrp="1"/>
          </p:cNvSpPr>
          <p:nvPr>
            <p:ph idx="1"/>
          </p:nvPr>
        </p:nvSpPr>
        <p:spPr>
          <a:xfrm>
            <a:off x="1631504" y="1268761"/>
            <a:ext cx="8229600" cy="4525963"/>
          </a:xfrm>
        </p:spPr>
        <p:txBody>
          <a:bodyPr>
            <a:noAutofit/>
          </a:bodyPr>
          <a:lstStyle/>
          <a:p>
            <a:pPr marL="0" indent="0">
              <a:buNone/>
            </a:pPr>
            <a:r>
              <a:rPr lang="de-DE" altLang="de-DE" sz="1800" b="1" dirty="0"/>
              <a:t>New </a:t>
            </a:r>
            <a:r>
              <a:rPr lang="de-DE" altLang="de-DE" sz="1800" b="1" dirty="0" err="1"/>
              <a:t>add</a:t>
            </a:r>
            <a:r>
              <a:rPr lang="de-DE" altLang="de-DE" sz="1800" b="1" dirty="0"/>
              <a:t>-on RCTs </a:t>
            </a:r>
            <a:r>
              <a:rPr lang="de-DE" altLang="de-DE" sz="1800" b="1" dirty="0" err="1"/>
              <a:t>since</a:t>
            </a:r>
            <a:r>
              <a:rPr lang="de-DE" altLang="de-DE" sz="1800" b="1" dirty="0"/>
              <a:t> Candy et al.</a:t>
            </a:r>
          </a:p>
          <a:p>
            <a:pPr marL="0" indent="0">
              <a:buNone/>
            </a:pPr>
            <a:endParaRPr lang="de-DE" altLang="de-DE" sz="1800" b="1" dirty="0">
              <a:solidFill>
                <a:schemeClr val="tx2"/>
              </a:solidFill>
            </a:endParaRPr>
          </a:p>
          <a:p>
            <a:pPr marL="0" indent="0">
              <a:buNone/>
            </a:pPr>
            <a:r>
              <a:rPr lang="de-DE" altLang="de-DE" sz="1800" dirty="0"/>
              <a:t>Modafinil          (</a:t>
            </a:r>
            <a:r>
              <a:rPr lang="de-DE" altLang="de-DE" sz="1800" dirty="0" err="1"/>
              <a:t>Freye</a:t>
            </a:r>
            <a:r>
              <a:rPr lang="de-DE" altLang="de-DE" sz="1800" dirty="0"/>
              <a:t> et al., 2007; N = 85)		*	d = .55</a:t>
            </a:r>
          </a:p>
          <a:p>
            <a:pPr marL="0" indent="0">
              <a:buNone/>
            </a:pPr>
            <a:r>
              <a:rPr lang="de-DE" altLang="de-DE" sz="1800" dirty="0"/>
              <a:t>Armodafinil      (Calabrese et al., 2010; N = 257) 		*	d = .25</a:t>
            </a:r>
            <a:br>
              <a:rPr lang="de-DE" altLang="de-DE" sz="1800" dirty="0"/>
            </a:br>
            <a:endParaRPr lang="de-DE" altLang="de-DE" sz="1800" dirty="0"/>
          </a:p>
          <a:p>
            <a:pPr marL="0" indent="0">
              <a:buNone/>
            </a:pPr>
            <a:r>
              <a:rPr lang="de-DE" altLang="de-DE" sz="1800" dirty="0"/>
              <a:t>Armodafinil      (Calabrese et al., 2014; N = 433)</a:t>
            </a:r>
            <a:r>
              <a:rPr lang="de-DE" altLang="de-DE" sz="1800" dirty="0">
                <a:solidFill>
                  <a:srgbClr val="FF0000"/>
                </a:solidFill>
              </a:rPr>
              <a:t> </a:t>
            </a:r>
            <a:r>
              <a:rPr lang="de-DE" altLang="de-DE" sz="1800" dirty="0"/>
              <a:t>		*	d = .28</a:t>
            </a:r>
          </a:p>
          <a:p>
            <a:pPr marL="0" indent="0">
              <a:buNone/>
            </a:pPr>
            <a:r>
              <a:rPr lang="de-DE" altLang="de-DE" sz="1800" dirty="0"/>
              <a:t>Armodafinil      (</a:t>
            </a:r>
            <a:r>
              <a:rPr lang="de-DE" altLang="de-DE" sz="1800" dirty="0" err="1"/>
              <a:t>Ketter</a:t>
            </a:r>
            <a:r>
              <a:rPr lang="de-DE" altLang="de-DE" sz="1800" dirty="0"/>
              <a:t> et al., 2015; N = 492)	</a:t>
            </a:r>
            <a:r>
              <a:rPr lang="de-DE" altLang="de-DE" sz="1800" dirty="0">
                <a:solidFill>
                  <a:srgbClr val="FF0000"/>
                </a:solidFill>
              </a:rPr>
              <a:t> </a:t>
            </a:r>
            <a:r>
              <a:rPr lang="de-DE" altLang="de-DE" sz="1800" dirty="0"/>
              <a:t>	</a:t>
            </a:r>
            <a:r>
              <a:rPr lang="de-DE" altLang="de-DE" sz="1800" dirty="0" err="1"/>
              <a:t>n.s</a:t>
            </a:r>
            <a:r>
              <a:rPr lang="de-DE" altLang="de-DE" sz="1800" dirty="0"/>
              <a:t>.	d = .14</a:t>
            </a:r>
          </a:p>
          <a:p>
            <a:pPr marL="0" indent="0">
              <a:buNone/>
            </a:pPr>
            <a:r>
              <a:rPr lang="de-DE" altLang="de-DE" sz="1800" dirty="0"/>
              <a:t>Armodafinil      (</a:t>
            </a:r>
            <a:r>
              <a:rPr lang="de-DE" sz="1800" dirty="0"/>
              <a:t>NCT01305408; N = 399; </a:t>
            </a:r>
            <a:r>
              <a:rPr lang="de-DE" sz="1800" dirty="0" err="1"/>
              <a:t>Freye</a:t>
            </a:r>
            <a:r>
              <a:rPr lang="de-DE" sz="1800" dirty="0"/>
              <a:t> et al. 2015)	</a:t>
            </a:r>
            <a:r>
              <a:rPr lang="de-DE" altLang="de-DE" sz="1800" dirty="0" err="1"/>
              <a:t>n.s</a:t>
            </a:r>
            <a:r>
              <a:rPr lang="de-DE" altLang="de-DE" sz="1800" dirty="0"/>
              <a:t>.	</a:t>
            </a:r>
          </a:p>
          <a:p>
            <a:pPr marL="0" indent="0">
              <a:buNone/>
            </a:pPr>
            <a:endParaRPr lang="en-US" altLang="de-DE" sz="1800" dirty="0"/>
          </a:p>
          <a:p>
            <a:pPr marL="0" indent="0">
              <a:buNone/>
            </a:pPr>
            <a:r>
              <a:rPr lang="en-US" altLang="de-DE" sz="1800" dirty="0"/>
              <a:t>After the three recent phase 3 studies, the regulatory filings for armodafinil for depression in bipolar I patients was stopped by </a:t>
            </a:r>
            <a:r>
              <a:rPr lang="en-US" altLang="de-DE" sz="1800" dirty="0" err="1"/>
              <a:t>Teva</a:t>
            </a:r>
            <a:endParaRPr lang="en-US" altLang="de-DE" sz="1800" dirty="0"/>
          </a:p>
          <a:p>
            <a:pPr marL="0" indent="0">
              <a:buNone/>
            </a:pPr>
            <a:endParaRPr lang="en-US" altLang="de-DE" sz="1800" dirty="0">
              <a:solidFill>
                <a:schemeClr val="accent2"/>
              </a:solidFill>
            </a:endParaRPr>
          </a:p>
          <a:p>
            <a:pPr marL="0" indent="0">
              <a:buNone/>
            </a:pPr>
            <a:r>
              <a:rPr lang="en-GB" sz="1800" dirty="0"/>
              <a:t>2 other studies with </a:t>
            </a:r>
            <a:r>
              <a:rPr lang="en-GB" sz="1800" dirty="0" err="1"/>
              <a:t>lisdexamfetamine</a:t>
            </a:r>
            <a:r>
              <a:rPr lang="en-GB" sz="1800" dirty="0"/>
              <a:t> (NCT01093963, Mc Elroy 2015, NCT01131559) were also stopped by the sponsor.</a:t>
            </a:r>
            <a:endParaRPr lang="de-DE" altLang="de-DE" sz="1800" dirty="0">
              <a:solidFill>
                <a:schemeClr val="accent2"/>
              </a:solidFill>
            </a:endParaRPr>
          </a:p>
          <a:p>
            <a:pPr marL="0" indent="0">
              <a:buNone/>
            </a:pPr>
            <a:endParaRPr lang="de-DE" altLang="de-DE" sz="1800" dirty="0">
              <a:solidFill>
                <a:schemeClr val="tx2"/>
              </a:solidFill>
            </a:endParaRPr>
          </a:p>
          <a:p>
            <a:pPr marL="0" indent="0">
              <a:buNone/>
            </a:pPr>
            <a:r>
              <a:rPr lang="pl-PL" altLang="de-DE" sz="1800" dirty="0">
                <a:solidFill>
                  <a:schemeClr val="bg1">
                    <a:lumMod val="50000"/>
                  </a:schemeClr>
                </a:solidFill>
              </a:rPr>
              <a:t>Hegerl &amp; Hensch, 2017, </a:t>
            </a:r>
            <a:r>
              <a:rPr lang="pl-PL" altLang="de-DE" sz="1800" i="1" dirty="0">
                <a:solidFill>
                  <a:schemeClr val="bg1">
                    <a:lumMod val="50000"/>
                  </a:schemeClr>
                </a:solidFill>
              </a:rPr>
              <a:t>Aust N Z J Psychiatry </a:t>
            </a:r>
          </a:p>
          <a:p>
            <a:pPr marL="0" indent="0">
              <a:buNone/>
            </a:pPr>
            <a:endParaRPr lang="de-DE" altLang="de-DE" sz="1800" b="1" dirty="0">
              <a:solidFill>
                <a:schemeClr val="tx2"/>
              </a:solidFill>
            </a:endParaRPr>
          </a:p>
          <a:p>
            <a:pPr marL="0" indent="0">
              <a:buNone/>
            </a:pPr>
            <a:br>
              <a:rPr lang="de-DE" altLang="de-DE" sz="1800" b="1" dirty="0">
                <a:solidFill>
                  <a:schemeClr val="accent2"/>
                </a:solidFill>
              </a:rPr>
            </a:br>
            <a:endParaRPr lang="de-DE" sz="1800" dirty="0"/>
          </a:p>
          <a:p>
            <a:pPr marL="0" indent="0">
              <a:buNone/>
            </a:pPr>
            <a:endParaRPr lang="de-DE" sz="1800" dirty="0"/>
          </a:p>
        </p:txBody>
      </p:sp>
    </p:spTree>
    <p:extLst>
      <p:ext uri="{BB962C8B-B14F-4D97-AF65-F5344CB8AC3E}">
        <p14:creationId xmlns:p14="http://schemas.microsoft.com/office/powerpoint/2010/main" val="4241928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991544" y="1217096"/>
            <a:ext cx="8424936" cy="5308248"/>
          </a:xfrm>
          <a:prstGeom prst="rect">
            <a:avLst/>
          </a:prstGeom>
        </p:spPr>
        <p:txBody>
          <a:bodyPr wrap="square">
            <a:spAutoFit/>
          </a:bodyPr>
          <a:lstStyle/>
          <a:p>
            <a:pPr marL="1270" marR="53975" lvl="0" indent="-5715" algn="l" defTabSz="914400" rtl="0" eaLnBrk="1" fontAlgn="base" latinLnBrk="0" hangingPunct="1">
              <a:lnSpc>
                <a:spcPct val="115000"/>
              </a:lnSpc>
              <a:spcBef>
                <a:spcPct val="0"/>
              </a:spcBef>
              <a:spcAft>
                <a:spcPts val="365"/>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Inhalt des Gesprächs bei Beginn einer Pharmakotherapie: </a:t>
            </a:r>
          </a:p>
          <a:p>
            <a:pPr marL="342900" marR="53975" lvl="0" indent="-342900" algn="l" defTabSz="914400" rtl="0" eaLnBrk="1" fontAlgn="base" latinLnBrk="0" hangingPunct="1">
              <a:lnSpc>
                <a:spcPct val="112000"/>
              </a:lnSpc>
              <a:spcBef>
                <a:spcPct val="0"/>
              </a:spcBef>
              <a:spcAft>
                <a:spcPts val="37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„Haben Sie sich bereits über die Pharmakotherapie informiert?“</a:t>
            </a:r>
          </a:p>
          <a:p>
            <a:pPr marL="342900" marR="53975" lvl="0" indent="-342900" algn="l" defTabSz="914400" rtl="0" eaLnBrk="1" fontAlgn="base" latinLnBrk="0" hangingPunct="1">
              <a:lnSpc>
                <a:spcPct val="112000"/>
              </a:lnSpc>
              <a:spcBef>
                <a:spcPct val="0"/>
              </a:spcBef>
              <a:spcAft>
                <a:spcPts val="37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„Im Internet?“</a:t>
            </a:r>
          </a:p>
          <a:p>
            <a:pPr marL="342900" marR="53975" lvl="0" indent="-342900" algn="l" defTabSz="914400" rtl="0" eaLnBrk="1" fontAlgn="base" latinLnBrk="0" hangingPunct="1">
              <a:lnSpc>
                <a:spcPct val="112000"/>
              </a:lnSpc>
              <a:spcBef>
                <a:spcPct val="0"/>
              </a:spcBef>
              <a:spcAft>
                <a:spcPts val="37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„Haben Sie Bedenken bezüglich Antidepressiva?“</a:t>
            </a:r>
          </a:p>
          <a:p>
            <a:pPr marL="342900" marR="53975" lvl="0" indent="-342900" algn="l" defTabSz="914400" rtl="0" eaLnBrk="1" fontAlgn="base" latinLnBrk="0" hangingPunct="1">
              <a:lnSpc>
                <a:spcPct val="107000"/>
              </a:lnSpc>
              <a:spcBef>
                <a:spcPct val="0"/>
              </a:spcBef>
              <a:spcAft>
                <a:spcPts val="8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„Was glauben Sie, ist die Ursache Ihrer Depression?“</a:t>
            </a:r>
          </a:p>
          <a:p>
            <a:pPr marL="342900" marR="53975" lvl="0" indent="-342900" algn="l" defTabSz="914400" rtl="0" eaLnBrk="1" fontAlgn="base" latinLnBrk="0" hangingPunct="1">
              <a:lnSpc>
                <a:spcPct val="107000"/>
              </a:lnSpc>
              <a:spcBef>
                <a:spcPct val="0"/>
              </a:spcBef>
              <a:spcAft>
                <a:spcPts val="8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biologische Wirkmechanismen erklären</a:t>
            </a:r>
          </a:p>
          <a:p>
            <a:pPr marL="342900" marR="53975" lvl="0" indent="-342900" algn="l" defTabSz="914400" rtl="0" eaLnBrk="1" fontAlgn="base" latinLnBrk="0" hangingPunct="1">
              <a:lnSpc>
                <a:spcPct val="112000"/>
              </a:lnSpc>
              <a:spcBef>
                <a:spcPct val="0"/>
              </a:spcBef>
              <a:spcAft>
                <a:spcPts val="375"/>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auf Wirklatenz und mögliche Wechselwirkungen mit anderen Medikamenten hinweisen</a:t>
            </a:r>
          </a:p>
          <a:p>
            <a:pPr marL="342900" marR="53975" lvl="0" indent="-342900" algn="l" defTabSz="914400" rtl="0" eaLnBrk="1" fontAlgn="base" latinLnBrk="0" hangingPunct="1">
              <a:lnSpc>
                <a:spcPct val="115000"/>
              </a:lnSpc>
              <a:spcBef>
                <a:spcPct val="0"/>
              </a:spcBef>
              <a:spcAft>
                <a:spcPct val="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Nebenwirkungen erläutern</a:t>
            </a:r>
          </a:p>
          <a:p>
            <a:pPr marL="342900" marR="53975" lvl="0" indent="-342900" algn="l" defTabSz="914400" rtl="0" eaLnBrk="1" fontAlgn="base" latinLnBrk="0" hangingPunct="1">
              <a:lnSpc>
                <a:spcPct val="115000"/>
              </a:lnSpc>
              <a:spcBef>
                <a:spcPct val="0"/>
              </a:spcBef>
              <a:spcAft>
                <a:spcPct val="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Behandlungsdauer begründen</a:t>
            </a:r>
          </a:p>
          <a:p>
            <a:pPr marL="342900" marR="53975" lvl="0" indent="-342900" algn="l" defTabSz="914400" rtl="0" eaLnBrk="1" fontAlgn="base" latinLnBrk="0" hangingPunct="1">
              <a:lnSpc>
                <a:spcPct val="115000"/>
              </a:lnSpc>
              <a:spcBef>
                <a:spcPct val="0"/>
              </a:spcBef>
              <a:spcAft>
                <a:spcPct val="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eventuell Angehörige einbeziehen</a:t>
            </a:r>
          </a:p>
          <a:p>
            <a:pPr marL="342900" marR="53975" lvl="0" indent="-342900" algn="l" defTabSz="914400" rtl="0" eaLnBrk="1" fontAlgn="base" latinLnBrk="0" hangingPunct="1">
              <a:lnSpc>
                <a:spcPct val="115000"/>
              </a:lnSpc>
              <a:spcBef>
                <a:spcPct val="0"/>
              </a:spcBef>
              <a:spcAft>
                <a:spcPct val="0"/>
              </a:spcAft>
              <a:buClr>
                <a:srgbClr val="000000"/>
              </a:buClr>
              <a:buSzPts val="1000"/>
              <a:buFont typeface="Arial" panose="020B0604020202020204" pitchFamily="34" charset="0"/>
              <a:buChar char="•"/>
              <a:tabLst/>
              <a:defRPr/>
            </a:pPr>
            <a:r>
              <a:rPr kumimoji="0" lang="de-DE"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Info-Materialien aushändigen bzw. Internetadressen (www.deutsche-depressionshilfe.de)</a:t>
            </a:r>
          </a:p>
        </p:txBody>
      </p:sp>
      <p:sp>
        <p:nvSpPr>
          <p:cNvPr id="2" name="Rechteck 1"/>
          <p:cNvSpPr/>
          <p:nvPr/>
        </p:nvSpPr>
        <p:spPr>
          <a:xfrm>
            <a:off x="3195802" y="188641"/>
            <a:ext cx="4196342" cy="590931"/>
          </a:xfrm>
          <a:prstGeom prst="rect">
            <a:avLst/>
          </a:prstGeom>
        </p:spPr>
        <p:txBody>
          <a:bodyPr wrap="none">
            <a:spAutoFit/>
          </a:bodyPr>
          <a:lstStyle/>
          <a:p>
            <a:pPr marL="0" marR="53975" lvl="0" indent="0" algn="l" defTabSz="914400" rtl="0" eaLnBrk="1" fontAlgn="base" latinLnBrk="0" hangingPunct="1">
              <a:lnSpc>
                <a:spcPct val="90000"/>
              </a:lnSpc>
              <a:spcBef>
                <a:spcPct val="0"/>
              </a:spcBef>
              <a:spcAft>
                <a:spcPct val="0"/>
              </a:spcAft>
              <a:buClrTx/>
              <a:buSzTx/>
              <a:buFontTx/>
              <a:buNone/>
              <a:tabLst/>
              <a:defRPr/>
            </a:pPr>
            <a:r>
              <a:rPr kumimoji="0" lang="de-DE" sz="3600" b="0" i="0" u="none" strike="noStrike" kern="1200" cap="none" spc="0" normalizeH="0" baseline="0" noProof="0" dirty="0">
                <a:ln>
                  <a:noFill/>
                </a:ln>
                <a:solidFill>
                  <a:srgbClr val="4472C4"/>
                </a:solidFill>
                <a:effectLst/>
                <a:uLnTx/>
                <a:uFillTx/>
                <a:latin typeface="Calibri Light" panose="020F0302020204030204" pitchFamily="34" charset="0"/>
                <a:ea typeface="+mn-ea"/>
                <a:cs typeface="+mn-cs"/>
              </a:rPr>
              <a:t>Praktisches Vorgehen</a:t>
            </a:r>
          </a:p>
        </p:txBody>
      </p:sp>
    </p:spTree>
    <p:extLst>
      <p:ext uri="{BB962C8B-B14F-4D97-AF65-F5344CB8AC3E}">
        <p14:creationId xmlns:p14="http://schemas.microsoft.com/office/powerpoint/2010/main" val="31415915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eck 2"/>
          <p:cNvSpPr/>
          <p:nvPr/>
        </p:nvSpPr>
        <p:spPr>
          <a:xfrm>
            <a:off x="1694756" y="1700808"/>
            <a:ext cx="8856984" cy="4415568"/>
          </a:xfrm>
          <a:prstGeom prst="rect">
            <a:avLst/>
          </a:prstGeom>
        </p:spPr>
        <p:txBody>
          <a:bodyPr wrap="square">
            <a:spAutoFit/>
          </a:bodyPr>
          <a:lstStyle/>
          <a:p>
            <a:pPr marL="1270" marR="53975" lvl="0" indent="-5715" algn="l" defTabSz="914400" rtl="0" eaLnBrk="1" fontAlgn="base" latinLnBrk="0" hangingPunct="1">
              <a:lnSpc>
                <a:spcPct val="115000"/>
              </a:lnSpc>
              <a:spcBef>
                <a:spcPct val="0"/>
              </a:spcBef>
              <a:spcAft>
                <a:spcPts val="365"/>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CYP2D6 und CYP2C19:</a:t>
            </a:r>
          </a:p>
          <a:p>
            <a:pPr marL="338455" marR="53975" lvl="0" indent="-34290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höhere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Nonresponserate</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für „ultrarapid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metabolizer</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CYP2D6</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-UM: 1-5% der Europäer, dagegen 40 % Nordostafrika)</a:t>
            </a:r>
          </a:p>
          <a:p>
            <a:pPr marL="338455" marR="53975" lvl="0" indent="-34290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höheres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UAW</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-Risiko für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poor</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metabolizer</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CYP2D6-PM</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5-10% der Europäer)</a:t>
            </a:r>
            <a:endParaRPr kumimoji="0" lang="de-DE"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a:p>
            <a:pPr marL="1270" marR="53975" lvl="0" indent="-5715" algn="l" defTabSz="914400" rtl="0" eaLnBrk="1" fontAlgn="base" latinLnBrk="0" hangingPunct="1">
              <a:lnSpc>
                <a:spcPct val="115000"/>
              </a:lnSpc>
              <a:spcBef>
                <a:spcPct val="0"/>
              </a:spcBef>
              <a:spcAft>
                <a:spcPts val="365"/>
              </a:spcAft>
              <a:buClrTx/>
              <a:buSzTx/>
              <a:buFontTx/>
              <a:buNone/>
              <a:tabLst/>
              <a:defRPr/>
            </a:pPr>
            <a:r>
              <a:rPr kumimoji="0" lang="de-DE" sz="2000" b="1"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ABCB1</a:t>
            </a:r>
            <a:r>
              <a:rPr kumimoji="0" lang="de-DE" sz="2000" b="1"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-Gen:</a:t>
            </a:r>
            <a:r>
              <a:rPr kumimoji="0" lang="de-DE"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p>
          <a:p>
            <a:pPr marL="338455" marR="53975" lvl="0" indent="-34290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kodiert für P-</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Glykoprotein</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1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multidrug</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resistance</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protein</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1“), ein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Effluxtransporter</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(aus dem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Liquorraum</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ins Blut)</a:t>
            </a:r>
          </a:p>
          <a:p>
            <a:pPr marL="338455" marR="53975" lvl="0" indent="-34290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für einige der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SNPs</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konnte in Metaanalysen Zusammenhänge mit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Antidepressivaresponse</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gezeigt werden, für andere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SNPs</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widersprüchliche Ergebnisse</a:t>
            </a:r>
          </a:p>
          <a:p>
            <a:pPr marL="0" marR="53975" lvl="0" indent="0" algn="l" defTabSz="914400" rtl="0" eaLnBrk="1" fontAlgn="base" latinLnBrk="0" hangingPunct="1">
              <a:lnSpc>
                <a:spcPct val="115000"/>
              </a:lnSpc>
              <a:spcBef>
                <a:spcPct val="0"/>
              </a:spcBef>
              <a:spcAft>
                <a:spcPts val="365"/>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Serotonintransporter-Gen:</a:t>
            </a:r>
          </a:p>
          <a:p>
            <a:pPr marL="285750"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Metaanalyse zu 5-</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HTTLPR</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zeigte einen nur moderaten Zusammenhang der kurzen Variante mit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SSRI</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-Response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Porcelli</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et al 2012)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OR</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zu gering für klinische Anwendung)</a:t>
            </a:r>
          </a:p>
        </p:txBody>
      </p:sp>
      <p:sp>
        <p:nvSpPr>
          <p:cNvPr id="2" name="Rechteck 1"/>
          <p:cNvSpPr/>
          <p:nvPr/>
        </p:nvSpPr>
        <p:spPr>
          <a:xfrm>
            <a:off x="1525935" y="116633"/>
            <a:ext cx="8856984" cy="978729"/>
          </a:xfrm>
          <a:prstGeom prst="rect">
            <a:avLst/>
          </a:prstGeom>
        </p:spPr>
        <p:txBody>
          <a:bodyPr wrap="square">
            <a:spAutoFit/>
          </a:bodyPr>
          <a:lstStyle/>
          <a:p>
            <a:pPr marL="0" marR="53975" lvl="0" indent="0" algn="ctr"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Antidepressiva und </a:t>
            </a:r>
            <a:r>
              <a:rPr kumimoji="0" lang="de-DE" sz="3200" b="0" i="0" u="none" strike="noStrike" kern="1200" cap="none" spc="0" normalizeH="0" baseline="0" noProof="0" dirty="0" err="1">
                <a:ln>
                  <a:noFill/>
                </a:ln>
                <a:solidFill>
                  <a:srgbClr val="4472C4"/>
                </a:solidFill>
                <a:effectLst/>
                <a:uLnTx/>
                <a:uFillTx/>
                <a:latin typeface="Calibri Light" panose="020F0302020204030204"/>
                <a:ea typeface="+mn-ea"/>
                <a:cs typeface="+mn-cs"/>
              </a:rPr>
              <a:t>Pharmakogenetik</a:t>
            </a:r>
            <a:endPar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endParaRPr>
          </a:p>
          <a:p>
            <a:pPr marL="0" marR="53975" lvl="0" indent="0" algn="ctr"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(siehe Müller et al 2018)</a:t>
            </a:r>
          </a:p>
        </p:txBody>
      </p:sp>
    </p:spTree>
    <p:extLst>
      <p:ext uri="{BB962C8B-B14F-4D97-AF65-F5344CB8AC3E}">
        <p14:creationId xmlns:p14="http://schemas.microsoft.com/office/powerpoint/2010/main" val="3621257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847528" y="1124745"/>
            <a:ext cx="8496944" cy="3932615"/>
          </a:xfrm>
          <a:prstGeom prst="rect">
            <a:avLst/>
          </a:prstGeom>
        </p:spPr>
        <p:txBody>
          <a:bodyPr wrap="square">
            <a:spAutoFit/>
          </a:bodyPr>
          <a:lstStyle/>
          <a:p>
            <a:pPr marL="0" marR="53975" lvl="0" indent="0" algn="l" defTabSz="914400" rtl="0" eaLnBrk="1" fontAlgn="base" latinLnBrk="0" hangingPunct="1">
              <a:lnSpc>
                <a:spcPct val="115000"/>
              </a:lnSpc>
              <a:spcBef>
                <a:spcPct val="0"/>
              </a:spcBef>
              <a:spcAft>
                <a:spcPts val="365"/>
              </a:spcAft>
              <a:buClrTx/>
              <a:buSzTx/>
              <a:buFontTx/>
              <a:buNone/>
              <a:tabLst/>
              <a:defRPr/>
            </a:pPr>
            <a:r>
              <a:rPr kumimoji="0" lang="de-DE"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Arial" panose="020B0604020202020204" pitchFamily="34" charset="0"/>
              </a:rPr>
              <a:t>Plasmaspiegel-Kontrollen:</a:t>
            </a:r>
          </a:p>
          <a:p>
            <a:pPr marL="0" marR="53975" lvl="0" indent="0" algn="l" defTabSz="914400" rtl="0" eaLnBrk="1" fontAlgn="base" latinLnBrk="0" hangingPunct="1">
              <a:lnSpc>
                <a:spcPct val="115000"/>
              </a:lnSpc>
              <a:spcBef>
                <a:spcPct val="0"/>
              </a:spcBef>
              <a:spcAft>
                <a:spcPts val="365"/>
              </a:spcAft>
              <a:buClrTx/>
              <a:buSzTx/>
              <a:buFontTx/>
              <a:buNone/>
              <a:tabLst/>
              <a:defRPr/>
            </a:pPr>
            <a:endParaRPr kumimoji="0" lang="de-DE"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Arial" panose="020B0604020202020204" pitchFamily="34" charset="0"/>
            </a:endParaRP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Hochdosisbehandlung</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Verträglichkeitsprobleme</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multimedizierte</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oder </a:t>
            </a:r>
            <a:r>
              <a:rPr kumimoji="0" lang="de-DE"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komorbide</a:t>
            </a: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Patienten</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Symptomverschlechterung bei dosisstabiler antidepressiver Medikation</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Non-Response</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Compliance-Problemen</a:t>
            </a:r>
            <a:endParaRPr kumimoji="0" lang="de-DE"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Arial" panose="020B0604020202020204" pitchFamily="34" charset="0"/>
            </a:endParaRPr>
          </a:p>
        </p:txBody>
      </p:sp>
      <p:sp>
        <p:nvSpPr>
          <p:cNvPr id="2" name="Rechteck 1"/>
          <p:cNvSpPr/>
          <p:nvPr/>
        </p:nvSpPr>
        <p:spPr>
          <a:xfrm>
            <a:off x="2752962" y="260649"/>
            <a:ext cx="7014420" cy="535531"/>
          </a:xfrm>
          <a:prstGeom prst="rect">
            <a:avLst/>
          </a:prstGeom>
        </p:spPr>
        <p:txBody>
          <a:bodyPr wrap="none">
            <a:spAutoFit/>
          </a:bodyPr>
          <a:lstStyle/>
          <a:p>
            <a:pPr marL="0" marR="53975" lvl="0" indent="0" algn="ctr"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4472C4"/>
                </a:solidFill>
                <a:effectLst/>
                <a:uLnTx/>
                <a:uFillTx/>
                <a:latin typeface="Calibri Light" panose="020F0302020204030204"/>
                <a:ea typeface="+mn-ea"/>
                <a:cs typeface="+mn-cs"/>
              </a:rPr>
              <a:t>Praktisches Vorgehen (nach S3-Leitlinien)</a:t>
            </a:r>
          </a:p>
        </p:txBody>
      </p:sp>
    </p:spTree>
    <p:extLst>
      <p:ext uri="{BB962C8B-B14F-4D97-AF65-F5344CB8AC3E}">
        <p14:creationId xmlns:p14="http://schemas.microsoft.com/office/powerpoint/2010/main" val="129939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1529358" y="21383"/>
            <a:ext cx="8784976" cy="792287"/>
          </a:xfrm>
        </p:spPr>
        <p:txBody>
          <a:bodyPr>
            <a:noAutofit/>
          </a:bodyPr>
          <a:lstStyle/>
          <a:p>
            <a:pPr marL="0" indent="0" algn="ctr">
              <a:buNone/>
            </a:pPr>
            <a:r>
              <a:rPr lang="de-DE" sz="3200" dirty="0">
                <a:solidFill>
                  <a:schemeClr val="accent1"/>
                </a:solidFill>
                <a:latin typeface="Calibri Light" panose="020F0302020204030204" pitchFamily="34" charset="0"/>
              </a:rPr>
              <a:t>Meinungen über Hilfsmittel gegen Depression (Bevölkerung &amp; Betroffene)</a:t>
            </a:r>
          </a:p>
        </p:txBody>
      </p:sp>
      <p:sp>
        <p:nvSpPr>
          <p:cNvPr id="8" name="Textplatzhalter 7"/>
          <p:cNvSpPr>
            <a:spLocks noGrp="1"/>
          </p:cNvSpPr>
          <p:nvPr>
            <p:ph type="body" sz="quarter" idx="17"/>
          </p:nvPr>
        </p:nvSpPr>
        <p:spPr/>
        <p:txBody>
          <a:bodyPr>
            <a:noAutofit/>
          </a:bodyPr>
          <a:lstStyle/>
          <a:p>
            <a:pPr marL="0" indent="0" algn="r">
              <a:buNone/>
            </a:pPr>
            <a:r>
              <a:rPr lang="de-DE" dirty="0"/>
              <a:t>Anteil der Beurteilungen als „sehr geeignet“ oder „eher geeignet“</a:t>
            </a:r>
          </a:p>
        </p:txBody>
      </p:sp>
      <p:graphicFrame>
        <p:nvGraphicFramePr>
          <p:cNvPr id="9" name="Inhaltsplatzhalter 8"/>
          <p:cNvGraphicFramePr>
            <a:graphicFrameLocks noGrp="1"/>
          </p:cNvGraphicFramePr>
          <p:nvPr>
            <p:ph idx="1"/>
          </p:nvPr>
        </p:nvGraphicFramePr>
        <p:xfrm>
          <a:off x="1919537" y="1773240"/>
          <a:ext cx="8137278" cy="4032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2207569" y="5912756"/>
            <a:ext cx="792162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Stichprobe</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N=2009 Teilnehmer Bevölkerungsbefragung |  N=990 Teilnehmer Betroffenenbefragung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Frage</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Was glauben Sie, hilft gegen die Depression?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Antwortoptionen</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sehr geeignet, eher geeignet, eher ungeeignet, ungeeignet</a:t>
            </a:r>
          </a:p>
        </p:txBody>
      </p:sp>
      <p:cxnSp>
        <p:nvCxnSpPr>
          <p:cNvPr id="7" name="Gerade Verbindung 6"/>
          <p:cNvCxnSpPr/>
          <p:nvPr/>
        </p:nvCxnSpPr>
        <p:spPr>
          <a:xfrm>
            <a:off x="152400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7357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605235" y="996728"/>
            <a:ext cx="8784976" cy="5411033"/>
          </a:xfrm>
          <a:prstGeom prst="rect">
            <a:avLst/>
          </a:prstGeom>
        </p:spPr>
        <p:txBody>
          <a:bodyPr wrap="square">
            <a:spAutoFit/>
          </a:bodyPr>
          <a:lstStyle/>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kaum </a:t>
            </a:r>
            <a:r>
              <a:rPr kumimoji="0" lang="de-DE"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Psy</a:t>
            </a:r>
            <a:r>
              <a:rPr kumimoji="0" lang="de-DE" b="0" i="0" u="none" strike="noStrike" kern="1200" cap="none" spc="0" normalizeH="0" baseline="0" noProof="0" dirty="0">
                <a:ln>
                  <a:noFill/>
                </a:ln>
                <a:solidFill>
                  <a:srgbClr val="000000"/>
                </a:solidFill>
                <a:effectLst/>
                <a:uLnTx/>
                <a:uFillTx/>
                <a:ea typeface="Arial" panose="020B0604020202020204" pitchFamily="34" charset="0"/>
                <a:cs typeface="+mn-cs"/>
              </a:rPr>
              <a:t>chotherapie</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lang="de-DE" dirty="0"/>
              <a:t>Systematischer Review und Meta-Analyse von neueren AD: keine signifikanten Unterschiede zu </a:t>
            </a:r>
            <a:r>
              <a:rPr lang="de-DE" dirty="0" err="1"/>
              <a:t>Plazebo</a:t>
            </a:r>
            <a:r>
              <a:rPr lang="de-DE" dirty="0"/>
              <a:t> (</a:t>
            </a:r>
            <a:r>
              <a:rPr lang="de-DE" dirty="0" err="1"/>
              <a:t>Mallery</a:t>
            </a:r>
            <a:r>
              <a:rPr lang="de-DE" dirty="0"/>
              <a:t> et al 2019, </a:t>
            </a:r>
            <a:r>
              <a:rPr lang="de-DE" i="1" dirty="0">
                <a:hlinkClick r:id="rId2">
                  <a:extLst>
                    <a:ext uri="{A12FA001-AC4F-418D-AE19-62706E023703}">
                      <ahyp:hlinkClr xmlns:ahyp="http://schemas.microsoft.com/office/drawing/2018/hyperlinkcolor" val="tx"/>
                    </a:ext>
                  </a:extLst>
                </a:hlinkClick>
              </a:rPr>
              <a:t>BMC </a:t>
            </a:r>
            <a:r>
              <a:rPr lang="de-DE" i="1" dirty="0" err="1">
                <a:hlinkClick r:id="rId2">
                  <a:extLst>
                    <a:ext uri="{A12FA001-AC4F-418D-AE19-62706E023703}">
                      <ahyp:hlinkClr xmlns:ahyp="http://schemas.microsoft.com/office/drawing/2018/hyperlinkcolor" val="tx"/>
                    </a:ext>
                  </a:extLst>
                </a:hlinkClick>
              </a:rPr>
              <a:t>Geriatrics</a:t>
            </a:r>
            <a:endParaRPr kumimoji="0" lang="de-DE"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Medik</a:t>
            </a: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amentenwechselwirkung und Überdosierungssicherheit bedeutsame Auswahlkriterien</a:t>
            </a:r>
          </a:p>
          <a:p>
            <a:pPr marL="281305" marR="53975" lvl="0" indent="-285750" algn="l" defTabSz="914400" rtl="0" eaLnBrk="1" fontAlgn="base" latinLnBrk="0" hangingPunct="1">
              <a:lnSpc>
                <a:spcPct val="100000"/>
              </a:lnSpc>
              <a:spcBef>
                <a:spcPct val="0"/>
              </a:spcBef>
              <a:spcAft>
                <a:spcPts val="365"/>
              </a:spcAft>
              <a:buClrTx/>
              <a:buSzTx/>
              <a:buFont typeface="Arial" panose="020B0604020202020204" pitchFamily="34" charset="0"/>
              <a:buChar char="•"/>
              <a:tabLst/>
              <a:defRPr/>
            </a:pP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Citalopram: nicht &gt; 20 mg bei Patienten &gt; 60 Jahre wegen Risiko von </a:t>
            </a:r>
            <a:r>
              <a:rPr kumimoji="0" lang="de-DE" sz="19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Torsade</a:t>
            </a: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de Points, ventrikulärer Tachykardie und Sudden Death  (FDA 2012) und nicht bei Patienten mit </a:t>
            </a:r>
            <a:r>
              <a:rPr kumimoji="0" lang="de-DE" sz="19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QT</a:t>
            </a: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-Intervall &gt; 500 </a:t>
            </a:r>
            <a:r>
              <a:rPr kumimoji="0" lang="de-DE" sz="19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mn-cs"/>
              </a:rPr>
              <a:t>ms</a:t>
            </a: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 </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r>
              <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rPr>
              <a:t>Escitalopram: größere negative Studie (N = 267) bei &gt;60 Jahre (Bose &amp; Gandhi 2008)</a:t>
            </a:r>
          </a:p>
          <a:p>
            <a:pPr marL="281305" marR="53975" indent="-285750" fontAlgn="base">
              <a:lnSpc>
                <a:spcPct val="115000"/>
              </a:lnSpc>
              <a:spcBef>
                <a:spcPct val="0"/>
              </a:spcBef>
              <a:spcAft>
                <a:spcPts val="365"/>
              </a:spcAft>
              <a:buFont typeface="Arial" panose="020B0604020202020204" pitchFamily="34" charset="0"/>
              <a:buChar char="•"/>
              <a:defRPr/>
            </a:pPr>
            <a:r>
              <a:rPr lang="de-DE" sz="1900" dirty="0">
                <a:solidFill>
                  <a:srgbClr val="000000"/>
                </a:solidFill>
                <a:latin typeface="Calibri" panose="020F0502020204030204" pitchFamily="34" charset="0"/>
                <a:ea typeface="Arial" panose="020B0604020202020204" pitchFamily="34" charset="0"/>
              </a:rPr>
              <a:t>Auch mehrere positive Studien z.B. </a:t>
            </a:r>
            <a:r>
              <a:rPr lang="de-DE" sz="1900" dirty="0" err="1">
                <a:solidFill>
                  <a:srgbClr val="000000"/>
                </a:solidFill>
                <a:latin typeface="Calibri" panose="020F0502020204030204" pitchFamily="34" charset="0"/>
                <a:ea typeface="Arial" panose="020B0604020202020204" pitchFamily="34" charset="0"/>
              </a:rPr>
              <a:t>Agomelatin</a:t>
            </a:r>
            <a:r>
              <a:rPr lang="de-DE" sz="1900" dirty="0">
                <a:solidFill>
                  <a:srgbClr val="000000"/>
                </a:solidFill>
                <a:latin typeface="Calibri" panose="020F0502020204030204" pitchFamily="34" charset="0"/>
                <a:ea typeface="Arial" panose="020B0604020202020204" pitchFamily="34" charset="0"/>
              </a:rPr>
              <a:t> (Heun et al 2013), </a:t>
            </a:r>
            <a:r>
              <a:rPr lang="de-DE" sz="1900" dirty="0" err="1">
                <a:solidFill>
                  <a:srgbClr val="000000"/>
                </a:solidFill>
                <a:latin typeface="Calibri" panose="020F0502020204030204" pitchFamily="34" charset="0"/>
                <a:ea typeface="Arial" panose="020B0604020202020204" pitchFamily="34" charset="0"/>
              </a:rPr>
              <a:t>Vortioxetin</a:t>
            </a:r>
            <a:r>
              <a:rPr lang="de-DE" sz="1900" dirty="0">
                <a:solidFill>
                  <a:srgbClr val="000000"/>
                </a:solidFill>
                <a:latin typeface="Calibri" panose="020F0502020204030204" pitchFamily="34" charset="0"/>
                <a:ea typeface="Arial" panose="020B0604020202020204" pitchFamily="34" charset="0"/>
              </a:rPr>
              <a:t> (</a:t>
            </a:r>
            <a:r>
              <a:rPr lang="de-DE" sz="1900" dirty="0" err="1">
                <a:solidFill>
                  <a:srgbClr val="000000"/>
                </a:solidFill>
                <a:latin typeface="Calibri" panose="020F0502020204030204" pitchFamily="34" charset="0"/>
                <a:ea typeface="Arial" panose="020B0604020202020204" pitchFamily="34" charset="0"/>
              </a:rPr>
              <a:t>Katona</a:t>
            </a:r>
            <a:r>
              <a:rPr lang="de-DE" sz="1900" dirty="0">
                <a:solidFill>
                  <a:srgbClr val="000000"/>
                </a:solidFill>
                <a:latin typeface="Calibri" panose="020F0502020204030204" pitchFamily="34" charset="0"/>
                <a:ea typeface="Arial" panose="020B0604020202020204" pitchFamily="34" charset="0"/>
              </a:rPr>
              <a:t> et al 2012)</a:t>
            </a:r>
          </a:p>
          <a:p>
            <a:pPr marL="281305" marR="53975" indent="-285750" fontAlgn="base">
              <a:lnSpc>
                <a:spcPct val="115000"/>
              </a:lnSpc>
              <a:spcBef>
                <a:spcPct val="0"/>
              </a:spcBef>
              <a:spcAft>
                <a:spcPts val="365"/>
              </a:spcAft>
              <a:buFont typeface="Arial" panose="020B0604020202020204" pitchFamily="34" charset="0"/>
              <a:buChar char="•"/>
              <a:defRPr/>
            </a:pPr>
            <a:r>
              <a:rPr lang="de-DE" sz="1900" dirty="0">
                <a:solidFill>
                  <a:srgbClr val="000000"/>
                </a:solidFill>
                <a:latin typeface="Calibri" panose="020F0502020204030204" pitchFamily="34" charset="0"/>
                <a:ea typeface="Arial" panose="020B0604020202020204" pitchFamily="34" charset="0"/>
              </a:rPr>
              <a:t>Cave TZA</a:t>
            </a:r>
          </a:p>
          <a:p>
            <a:pPr marL="281305" marR="53975" indent="-285750" fontAlgn="base">
              <a:lnSpc>
                <a:spcPct val="115000"/>
              </a:lnSpc>
              <a:spcBef>
                <a:spcPct val="0"/>
              </a:spcBef>
              <a:spcAft>
                <a:spcPts val="365"/>
              </a:spcAft>
              <a:buFont typeface="Arial" panose="020B0604020202020204" pitchFamily="34" charset="0"/>
              <a:buChar char="•"/>
              <a:defRPr/>
            </a:pPr>
            <a:r>
              <a:rPr lang="de-DE" sz="1900" dirty="0">
                <a:solidFill>
                  <a:srgbClr val="000000"/>
                </a:solidFill>
                <a:latin typeface="Calibri" panose="020F0502020204030204" pitchFamily="34" charset="0"/>
                <a:ea typeface="Arial" panose="020B0604020202020204" pitchFamily="34" charset="0"/>
              </a:rPr>
              <a:t>Psychostimulanzien?</a:t>
            </a: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endPar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a:p>
            <a:pPr marL="281305" marR="53975" lvl="0" indent="-285750" algn="l" defTabSz="914400" rtl="0" eaLnBrk="1" fontAlgn="base" latinLnBrk="0" hangingPunct="1">
              <a:lnSpc>
                <a:spcPct val="115000"/>
              </a:lnSpc>
              <a:spcBef>
                <a:spcPct val="0"/>
              </a:spcBef>
              <a:spcAft>
                <a:spcPts val="365"/>
              </a:spcAft>
              <a:buClrTx/>
              <a:buSzTx/>
              <a:buFont typeface="Arial" panose="020B0604020202020204" pitchFamily="34" charset="0"/>
              <a:buChar char="•"/>
              <a:tabLst/>
              <a:defRPr/>
            </a:pPr>
            <a:endParaRPr kumimoji="0" lang="de-DE" sz="19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mn-cs"/>
            </a:endParaRPr>
          </a:p>
        </p:txBody>
      </p:sp>
      <p:sp>
        <p:nvSpPr>
          <p:cNvPr id="2" name="Rechteck 1"/>
          <p:cNvSpPr/>
          <p:nvPr/>
        </p:nvSpPr>
        <p:spPr>
          <a:xfrm>
            <a:off x="1631901" y="7515"/>
            <a:ext cx="9036099" cy="923330"/>
          </a:xfrm>
          <a:prstGeom prst="rect">
            <a:avLst/>
          </a:prstGeom>
        </p:spPr>
        <p:txBody>
          <a:bodyPr wrap="square">
            <a:spAutoFit/>
          </a:bodyPr>
          <a:lstStyle/>
          <a:p>
            <a:pPr marL="0" marR="53975" lvl="0" indent="0" algn="ctr" defTabSz="914400" rtl="0" eaLnBrk="1" fontAlgn="base" latinLnBrk="0" hangingPunct="1">
              <a:lnSpc>
                <a:spcPct val="90000"/>
              </a:lnSpc>
              <a:spcBef>
                <a:spcPct val="0"/>
              </a:spcBef>
              <a:spcAft>
                <a:spcPct val="0"/>
              </a:spcAft>
              <a:buClrTx/>
              <a:buSzTx/>
              <a:buFontTx/>
              <a:buNone/>
              <a:tabLst/>
              <a:defRPr/>
            </a:pPr>
            <a:r>
              <a:rPr kumimoji="0" lang="de-DE" sz="3600" b="0" i="0" u="none" strike="noStrike" kern="1200" cap="none" spc="0" normalizeH="0" baseline="0" noProof="0" dirty="0">
                <a:ln>
                  <a:noFill/>
                </a:ln>
                <a:solidFill>
                  <a:srgbClr val="4472C4"/>
                </a:solidFill>
                <a:effectLst/>
                <a:uLnTx/>
                <a:uFillTx/>
                <a:latin typeface="Calibri Light" panose="020F0302020204030204"/>
                <a:ea typeface="+mn-ea"/>
                <a:cs typeface="+mn-cs"/>
              </a:rPr>
              <a:t>Antidepressiva im höheren Alter</a:t>
            </a:r>
          </a:p>
          <a:p>
            <a:pPr marL="0" marR="53975" lvl="0" indent="0" algn="ctr" defTabSz="914400" rtl="0" eaLnBrk="1" fontAlgn="base" latinLnBrk="0" hangingPunct="1">
              <a:lnSpc>
                <a:spcPct val="9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4472C4"/>
                </a:solidFill>
                <a:effectLst/>
                <a:uLnTx/>
                <a:uFillTx/>
                <a:latin typeface="Calibri Light" panose="020F0302020204030204"/>
                <a:ea typeface="+mn-ea"/>
                <a:cs typeface="+mn-cs"/>
              </a:rPr>
              <a:t>(Beyer </a:t>
            </a:r>
            <a:r>
              <a:rPr kumimoji="0" lang="de-DE" sz="2400" b="0" i="0" u="none" strike="noStrike" kern="1200" cap="none" spc="0" normalizeH="0" baseline="0" noProof="0" dirty="0" err="1">
                <a:ln>
                  <a:noFill/>
                </a:ln>
                <a:solidFill>
                  <a:srgbClr val="4472C4"/>
                </a:solidFill>
                <a:effectLst/>
                <a:uLnTx/>
                <a:uFillTx/>
                <a:latin typeface="Calibri Light" panose="020F0302020204030204"/>
                <a:ea typeface="+mn-ea"/>
                <a:cs typeface="+mn-cs"/>
              </a:rPr>
              <a:t>and</a:t>
            </a:r>
            <a:r>
              <a:rPr kumimoji="0" lang="de-DE" sz="2400" b="0" i="0" u="none" strike="noStrike" kern="1200" cap="none" spc="0" normalizeH="0" baseline="0" noProof="0" dirty="0">
                <a:ln>
                  <a:noFill/>
                </a:ln>
                <a:solidFill>
                  <a:srgbClr val="4472C4"/>
                </a:solidFill>
                <a:effectLst/>
                <a:uLnTx/>
                <a:uFillTx/>
                <a:latin typeface="Calibri Light" panose="020F0302020204030204"/>
                <a:ea typeface="+mn-ea"/>
                <a:cs typeface="+mn-cs"/>
              </a:rPr>
              <a:t> Johnson 2018)</a:t>
            </a:r>
          </a:p>
        </p:txBody>
      </p:sp>
    </p:spTree>
    <p:extLst>
      <p:ext uri="{BB962C8B-B14F-4D97-AF65-F5344CB8AC3E}">
        <p14:creationId xmlns:p14="http://schemas.microsoft.com/office/powerpoint/2010/main" val="24613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649" y="1998011"/>
            <a:ext cx="6508551" cy="4537326"/>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a:xfrm>
            <a:off x="1631504" y="365127"/>
            <a:ext cx="8856984" cy="1325563"/>
          </a:xfrm>
        </p:spPr>
        <p:txBody>
          <a:bodyPr>
            <a:normAutofit fontScale="90000"/>
          </a:bodyPr>
          <a:lstStyle/>
          <a:p>
            <a:r>
              <a:rPr lang="de-DE" sz="3300" dirty="0"/>
              <a:t>Rezidivierende depressive Episode, schwer, ohne psychotische Symptome ICD-10 F20.0</a:t>
            </a:r>
            <a:br>
              <a:rPr lang="de-DE" sz="4900" dirty="0"/>
            </a:br>
            <a:r>
              <a:rPr lang="de-DE" dirty="0"/>
              <a:t>Was steht auf dem Rezept?</a:t>
            </a:r>
          </a:p>
        </p:txBody>
      </p:sp>
      <p:sp>
        <p:nvSpPr>
          <p:cNvPr id="5" name="Textfeld 4"/>
          <p:cNvSpPr txBox="1"/>
          <p:nvPr/>
        </p:nvSpPr>
        <p:spPr>
          <a:xfrm>
            <a:off x="3359697" y="4005064"/>
            <a:ext cx="222528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Sertralin 50 mg N3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d.s. 1 Tbl. morgens</a:t>
            </a:r>
          </a:p>
        </p:txBody>
      </p:sp>
    </p:spTree>
    <p:extLst>
      <p:ext uri="{BB962C8B-B14F-4D97-AF65-F5344CB8AC3E}">
        <p14:creationId xmlns:p14="http://schemas.microsoft.com/office/powerpoint/2010/main" val="669197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63C89-D809-FA41-8B8B-C292095C9649}"/>
              </a:ext>
            </a:extLst>
          </p:cNvPr>
          <p:cNvSpPr>
            <a:spLocks noGrp="1"/>
          </p:cNvSpPr>
          <p:nvPr>
            <p:ph type="title"/>
          </p:nvPr>
        </p:nvSpPr>
        <p:spPr/>
        <p:txBody>
          <a:bodyPr/>
          <a:lstStyle/>
          <a:p>
            <a:pPr algn="ctr"/>
            <a:r>
              <a:rPr lang="de-DE" dirty="0"/>
              <a:t>AGNP Psychopharmakologie-Tage</a:t>
            </a:r>
            <a:br>
              <a:rPr lang="de-DE" dirty="0"/>
            </a:br>
            <a:r>
              <a:rPr lang="de-DE" dirty="0"/>
              <a:t>2020</a:t>
            </a:r>
          </a:p>
        </p:txBody>
      </p:sp>
      <p:sp>
        <p:nvSpPr>
          <p:cNvPr id="3" name="Inhaltsplatzhalter 2">
            <a:extLst>
              <a:ext uri="{FF2B5EF4-FFF2-40B4-BE49-F238E27FC236}">
                <a16:creationId xmlns:a16="http://schemas.microsoft.com/office/drawing/2014/main" id="{3F229A71-3199-5444-B6DA-24C680C4D4BE}"/>
              </a:ext>
            </a:extLst>
          </p:cNvPr>
          <p:cNvSpPr>
            <a:spLocks noGrp="1"/>
          </p:cNvSpPr>
          <p:nvPr>
            <p:ph idx="1"/>
          </p:nvPr>
        </p:nvSpPr>
        <p:spPr>
          <a:xfrm>
            <a:off x="838200" y="1825625"/>
            <a:ext cx="10515600" cy="3403575"/>
          </a:xfrm>
        </p:spPr>
        <p:txBody>
          <a:bodyPr>
            <a:normAutofit/>
          </a:bodyPr>
          <a:lstStyle/>
          <a:p>
            <a:pPr marL="0" indent="0" algn="ctr">
              <a:buNone/>
            </a:pPr>
            <a:endParaRPr lang="de-DE" sz="3600" dirty="0"/>
          </a:p>
          <a:p>
            <a:pPr marL="0" indent="0" algn="ctr">
              <a:buNone/>
            </a:pPr>
            <a:r>
              <a:rPr lang="de-DE" sz="3600" dirty="0"/>
              <a:t>Alle Präsentationen können heruntergeladen werden:</a:t>
            </a:r>
          </a:p>
          <a:p>
            <a:pPr marL="0" indent="0" algn="ctr">
              <a:buNone/>
            </a:pPr>
            <a:r>
              <a:rPr lang="de-DE" sz="3600" b="1" dirty="0"/>
              <a:t>http://agnp.de/agnp-folien-2020 </a:t>
            </a:r>
          </a:p>
          <a:p>
            <a:pPr marL="0" indent="0" algn="ctr">
              <a:buNone/>
            </a:pPr>
            <a:r>
              <a:rPr lang="de-DE" sz="3600" b="1" dirty="0"/>
              <a:t>Passwort: </a:t>
            </a:r>
            <a:r>
              <a:rPr lang="de-DE" sz="3600" b="1" dirty="0" err="1"/>
              <a:t>agnpppt</a:t>
            </a:r>
            <a:endParaRPr lang="de-DE" sz="3600" b="1" dirty="0"/>
          </a:p>
          <a:p>
            <a:pPr marL="0" indent="0" algn="ctr">
              <a:buNone/>
            </a:pPr>
            <a:endParaRPr lang="de-DE" sz="3600" b="1" dirty="0"/>
          </a:p>
          <a:p>
            <a:pPr marL="0" indent="0" algn="ctr">
              <a:buNone/>
            </a:pPr>
            <a:endParaRPr lang="de-DE" dirty="0"/>
          </a:p>
        </p:txBody>
      </p:sp>
      <p:sp>
        <p:nvSpPr>
          <p:cNvPr id="4" name="Rechteck 3">
            <a:extLst>
              <a:ext uri="{FF2B5EF4-FFF2-40B4-BE49-F238E27FC236}">
                <a16:creationId xmlns:a16="http://schemas.microsoft.com/office/drawing/2014/main" id="{699CCF31-7995-D743-8FBE-546E8575FA73}"/>
              </a:ext>
            </a:extLst>
          </p:cNvPr>
          <p:cNvSpPr/>
          <p:nvPr/>
        </p:nvSpPr>
        <p:spPr>
          <a:xfrm>
            <a:off x="479376" y="5229200"/>
            <a:ext cx="11593288"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Diese Präsentation ist in allen ihren Teilen urheberrechtlich geschützt. Jede Verwertung außerhalb der Bestimmung des Urheberrechtsgesetzes ist ohne schriftliche Zustimmung der Urheber unzulässig und strafbar. Kein Teil des Werkes darf in irgendeiner Form ohne schriftliche Genehmigung der Urheber reproduziert werden. Dies gilt insbesondere für Vervielfältigungen, Übersetzungen, Mikroverfilmungen und die Einspeicherung, Nutzung und Verwertung in elektronischen Systemen, Intranets und dem Internet. </a:t>
            </a:r>
          </a:p>
        </p:txBody>
      </p:sp>
    </p:spTree>
    <p:extLst>
      <p:ext uri="{BB962C8B-B14F-4D97-AF65-F5344CB8AC3E}">
        <p14:creationId xmlns:p14="http://schemas.microsoft.com/office/powerpoint/2010/main" val="363635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6"/>
          </p:nvPr>
        </p:nvSpPr>
        <p:spPr>
          <a:xfrm>
            <a:off x="1524000" y="167308"/>
            <a:ext cx="8507588" cy="792287"/>
          </a:xfrm>
        </p:spPr>
        <p:txBody>
          <a:bodyPr>
            <a:noAutofit/>
          </a:bodyPr>
          <a:lstStyle/>
          <a:p>
            <a:pPr marL="0" indent="0" algn="ctr">
              <a:buNone/>
            </a:pPr>
            <a:r>
              <a:rPr lang="de-DE" sz="3200" dirty="0">
                <a:solidFill>
                  <a:schemeClr val="accent1"/>
                </a:solidFill>
                <a:latin typeface="Calibri Light" panose="020F0302020204030204" pitchFamily="34" charset="0"/>
              </a:rPr>
              <a:t>Meinungen zu Antidepressiva in der Bevölkerung und unter Betroffenen</a:t>
            </a:r>
          </a:p>
        </p:txBody>
      </p:sp>
      <p:sp>
        <p:nvSpPr>
          <p:cNvPr id="4" name="Textfeld 3"/>
          <p:cNvSpPr txBox="1"/>
          <p:nvPr/>
        </p:nvSpPr>
        <p:spPr>
          <a:xfrm>
            <a:off x="2135190" y="5589592"/>
            <a:ext cx="7921625"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Stichprobe</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N=2009 Teilnehmer Bevölkerungsbefragung |  N=990 Teilnehmer Betroffenenbefragung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Frage</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Der Arzt behandelt eine Depression unter anderen mit speziellen Medikamenten, den sogenannten Antidepressiva. Was meinen Sie?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Antwortoptionen</a:t>
            </a:r>
            <a:r>
              <a:rPr kumimoji="0" lang="de-DE" sz="12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ja / nein  </a:t>
            </a:r>
          </a:p>
        </p:txBody>
      </p:sp>
      <p:cxnSp>
        <p:nvCxnSpPr>
          <p:cNvPr id="6" name="Gerade Verbindung 5"/>
          <p:cNvCxnSpPr/>
          <p:nvPr/>
        </p:nvCxnSpPr>
        <p:spPr>
          <a:xfrm>
            <a:off x="1524000" y="5589588"/>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m 1"/>
          <p:cNvGraphicFramePr/>
          <p:nvPr/>
        </p:nvGraphicFramePr>
        <p:xfrm>
          <a:off x="2125665" y="1628801"/>
          <a:ext cx="7921625" cy="38163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eck 2"/>
          <p:cNvSpPr/>
          <p:nvPr/>
        </p:nvSpPr>
        <p:spPr>
          <a:xfrm>
            <a:off x="2145856" y="1340768"/>
            <a:ext cx="7921624"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pitchFamily="34" charset="0"/>
                <a:ea typeface="+mn-ea"/>
                <a:cs typeface="+mn-cs"/>
              </a:rPr>
              <a:t>Anteil der Ja-Antworten</a:t>
            </a:r>
          </a:p>
        </p:txBody>
      </p:sp>
    </p:spTree>
    <p:extLst>
      <p:ext uri="{BB962C8B-B14F-4D97-AF65-F5344CB8AC3E}">
        <p14:creationId xmlns:p14="http://schemas.microsoft.com/office/powerpoint/2010/main" val="27001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theme/theme1.xml><?xml version="1.0" encoding="utf-8"?>
<a:theme xmlns:a="http://schemas.openxmlformats.org/drawingml/2006/main" name="Leitlini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itlinie" id="{1A7ACDB2-CF99-41A7-A63D-4C4E5A315597}" vid="{12BA9E2D-E1F7-4CAC-95C7-E032E87FDAF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6135</Words>
  <Application>Microsoft Office PowerPoint</Application>
  <PresentationFormat>Breitbild</PresentationFormat>
  <Paragraphs>1109</Paragraphs>
  <Slides>82</Slides>
  <Notes>24</Notes>
  <HiddenSlides>16</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3</vt:i4>
      </vt:variant>
      <vt:variant>
        <vt:lpstr>Folientitel</vt:lpstr>
      </vt:variant>
      <vt:variant>
        <vt:i4>82</vt:i4>
      </vt:variant>
    </vt:vector>
  </HeadingPairs>
  <TitlesOfParts>
    <vt:vector size="96" baseType="lpstr">
      <vt:lpstr>Agency FB</vt:lpstr>
      <vt:lpstr>Arial</vt:lpstr>
      <vt:lpstr>Arial Narrow</vt:lpstr>
      <vt:lpstr>Calibri</vt:lpstr>
      <vt:lpstr>Calibri Light</vt:lpstr>
      <vt:lpstr>Courier New</vt:lpstr>
      <vt:lpstr>Frutiger LT 45 Light</vt:lpstr>
      <vt:lpstr>Symbol</vt:lpstr>
      <vt:lpstr>Times New Roman</vt:lpstr>
      <vt:lpstr>Wingdings</vt:lpstr>
      <vt:lpstr>Leitlinie</vt:lpstr>
      <vt:lpstr>Folie</vt:lpstr>
      <vt:lpstr>Slide</vt:lpstr>
      <vt:lpstr>Diagramm</vt:lpstr>
      <vt:lpstr>Depression, Suizidalität, Antidepressiva</vt:lpstr>
      <vt:lpstr>Verordnung von Neuro-Psychopharmaka</vt:lpstr>
      <vt:lpstr>Werden nicht zu viele Antidepressiva verschrieben?</vt:lpstr>
      <vt:lpstr>PowerPoint-Präsentation</vt:lpstr>
      <vt:lpstr>PowerPoint-Präsentation</vt:lpstr>
      <vt:lpstr>Kritische Fragen der Patienten:</vt:lpstr>
      <vt:lpstr>PowerPoint-Präsentation</vt:lpstr>
      <vt:lpstr>PowerPoint-Präsentation</vt:lpstr>
      <vt:lpstr>PowerPoint-Präsentation</vt:lpstr>
      <vt:lpstr>Psychische und körperliche Aspekte – Zwei Seiten einer Medaille </vt:lpstr>
      <vt:lpstr>Kritische Fragen der Patienten:</vt:lpstr>
      <vt:lpstr>PowerPoint-Präsentation</vt:lpstr>
      <vt:lpstr>PowerPoint-Präsentation</vt:lpstr>
      <vt:lpstr>PowerPoint-Präsentation</vt:lpstr>
      <vt:lpstr>PowerPoint-Präsentation</vt:lpstr>
      <vt:lpstr>Gründe für Überschätzung der Wirksamkeit von Antidepressiva</vt:lpstr>
      <vt:lpstr>Kritische Fragen der Patienten: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Kritische Fragen der Patienten:</vt:lpstr>
      <vt:lpstr>Suizidraten in Deutschland  2016  (je 100.000 Einwohner)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Verordnung von Neuro-Psychopharmaka</vt:lpstr>
      <vt:lpstr>PowerPoint-Präsentation</vt:lpstr>
      <vt:lpstr>PowerPoint-Präsentation</vt:lpstr>
      <vt:lpstr>Antidepressiva</vt:lpstr>
      <vt:lpstr>PowerPoint-Präsentation</vt:lpstr>
      <vt:lpstr>PowerPoint-Präsentation</vt:lpstr>
      <vt:lpstr>Trizyklische Antidepressiva – UAW </vt:lpstr>
      <vt:lpstr>PowerPoint-Präsentation</vt:lpstr>
      <vt:lpstr>Selektive Serotonin-Wiederaufnahmehemmer (SSRI) – UAW</vt:lpstr>
      <vt:lpstr>Serotonin-Noradrenalin-Wiederaufnahmehemmer (SNRI) – UAW</vt:lpstr>
      <vt:lpstr>Irreversibler MAO-Hemmer Tranylcypromin UAW</vt:lpstr>
      <vt:lpstr>Mirtazapin – UAW</vt:lpstr>
      <vt:lpstr>Vortioxetin – UAW</vt:lpstr>
      <vt:lpstr>Antidepressiva bei Übergewicht und Diabetes mellitus Typ 2 – UAW</vt:lpstr>
      <vt:lpstr>PowerPoint-Präsentation</vt:lpstr>
      <vt:lpstr>Antidepressiva – Wechselwirkungen</vt:lpstr>
      <vt:lpstr>PowerPoint-Präsentation</vt:lpstr>
      <vt:lpstr>PowerPoint-Präsentation</vt:lpstr>
      <vt:lpstr>PowerPoint-Präsentation</vt:lpstr>
      <vt:lpstr>PowerPoint-Präsentation</vt:lpstr>
      <vt:lpstr>PowerPoint-Präsentation</vt:lpstr>
      <vt:lpstr>Absetzphänomene</vt:lpstr>
      <vt:lpstr>Behandlung bei unipolarer Depression</vt:lpstr>
      <vt:lpstr>Langzeitbehandlung</vt:lpstr>
      <vt:lpstr>Rückfallverhütung bei unipolarer Depression</vt:lpstr>
      <vt:lpstr>Rückfallverhütung bei unipolarer Depression</vt:lpstr>
      <vt:lpstr>PowerPoint-Präsentation</vt:lpstr>
      <vt:lpstr>EEG vor Lithium-Augmentation</vt:lpstr>
      <vt:lpstr>EEG unter Lithium-Augmentation</vt:lpstr>
      <vt:lpstr>Antidepressive Medikation: Vorgehen bei fehlendem und unzureichendem Ansprechen</vt:lpstr>
      <vt:lpstr>Auswahlkriterien</vt:lpstr>
      <vt:lpstr>PowerPoint-Präsentation</vt:lpstr>
      <vt:lpstr>PowerPoint-Präsentation</vt:lpstr>
      <vt:lpstr>PowerPoint-Präsentation</vt:lpstr>
      <vt:lpstr>PowerPoint-Präsentation</vt:lpstr>
      <vt:lpstr>PowerPoint-Präsentation</vt:lpstr>
      <vt:lpstr>PowerPoint-Präsentation</vt:lpstr>
      <vt:lpstr>Psychostimulants in Depression? </vt:lpstr>
      <vt:lpstr>Psychostimulants as add-on in Unipolar Depression </vt:lpstr>
      <vt:lpstr>Psychostimulants as add-on in Bipolar Depression </vt:lpstr>
      <vt:lpstr>PowerPoint-Präsentation</vt:lpstr>
      <vt:lpstr>PowerPoint-Präsentation</vt:lpstr>
      <vt:lpstr>PowerPoint-Präsentation</vt:lpstr>
      <vt:lpstr>PowerPoint-Präsentation</vt:lpstr>
      <vt:lpstr>Rezidivierende depressive Episode, schwer, ohne psychotische Symptome ICD-10 F20.0 Was steht auf dem Rezept?</vt:lpstr>
      <vt:lpstr>AGNP Psychopharmakologie-Tage 2020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 Bandelow</dc:creator>
  <cp:lastModifiedBy>Prof. Dr. Ulrich Hegerl</cp:lastModifiedBy>
  <cp:revision>20</cp:revision>
  <dcterms:created xsi:type="dcterms:W3CDTF">2020-05-13T07:08:13Z</dcterms:created>
  <dcterms:modified xsi:type="dcterms:W3CDTF">2020-06-19T13:20:39Z</dcterms:modified>
</cp:coreProperties>
</file>